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64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371836" y="685800"/>
            <a:ext cx="411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436894"/>
            <a:ext cx="8458200" cy="79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445285"/>
            <a:ext cx="7772400" cy="187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437063"/>
            <a:ext cx="7772400" cy="791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28863"/>
            <a:ext cx="8686800" cy="12950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28863"/>
            <a:ext cx="8686800" cy="12950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4030200" cy="385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624343"/>
            <a:ext cx="4030200" cy="385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28863"/>
            <a:ext cx="8686800" cy="12950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895899"/>
            <a:ext cx="8686800" cy="5771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HlCB75" TargetMode="External"/><Relationship Id="rId7" Type="http://schemas.openxmlformats.org/officeDocument/2006/relationships/hyperlink" Target="http://bit.ly/Wb2Ao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nterest.com/Chtenie21/" TargetMode="External"/><Relationship Id="rId5" Type="http://schemas.openxmlformats.org/officeDocument/2006/relationships/hyperlink" Target="http://www.pinterest.com/Chtenie21/%D0%B0%D0%BA%D1%86%D0%B8%D0%B8-%D0%B8-%D1%81%D0%BE%D0%B1%D1%8B%D1%82%D0%B8%D1%8F-%D0%BB%D0%B5%D1%82%D0%B0-2013/" TargetMode="External"/><Relationship Id="rId4" Type="http://schemas.openxmlformats.org/officeDocument/2006/relationships/hyperlink" Target="http://chtenie-21.ru/promoting_readin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23mobilethings.ne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v.vic.gov.au/pl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23mobilethings.net/wpress/2013/04/02/thing-1-twitter/" TargetMode="External"/><Relationship Id="rId7" Type="http://schemas.openxmlformats.org/officeDocument/2006/relationships/hyperlink" Target="http://ru23mobilethings.blogspot.r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3mobilethings.net/wpress/2013/07/26/thing-17-evernote-and-zotero-2/" TargetMode="External"/><Relationship Id="rId5" Type="http://schemas.openxmlformats.org/officeDocument/2006/relationships/hyperlink" Target="http://23mobilethings.net/wpress/2013/05/13/thing-9-qr-codes/" TargetMode="External"/><Relationship Id="rId4" Type="http://schemas.openxmlformats.org/officeDocument/2006/relationships/hyperlink" Target="http://23mobilethings.net/wpress/2013/05/03/thing-7-communicat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23mobilethings.blogspot.r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search?q=" TargetMode="External"/><Relationship Id="rId4" Type="http://schemas.openxmlformats.org/officeDocument/2006/relationships/hyperlink" Target="https://twitter.com/@ru23mthing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445285"/>
            <a:ext cx="7772400" cy="187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 sz="3000"/>
              <a:t>Сетевая активность библиотекаря образовательного учреждения: Проблемы и решения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500441"/>
            <a:ext cx="7772400" cy="72832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1400" dirty="0"/>
              <a:t>
Авт.: к.п.н. Елена Ястребцева</a:t>
            </a:r>
          </a:p>
          <a:p>
            <a:pPr lvl="0" rtl="0">
              <a:buNone/>
            </a:pPr>
            <a:r>
              <a:rPr lang="ru" sz="1400" dirty="0"/>
              <a:t>Москва, 2013</a:t>
            </a:r>
          </a:p>
          <a:p>
            <a:pPr lvl="0" rtl="0">
              <a:buNone/>
            </a:pPr>
            <a:r>
              <a:rPr lang="ru" sz="1400" dirty="0"/>
              <a:t>Международная выставка “Образование 3.0”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Сетевые сообщества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200" b="1" i="1" dirty="0">
                <a:solidFill>
                  <a:srgbClr val="222222"/>
                </a:solidFill>
              </a:rPr>
              <a:t>Инициируют</a:t>
            </a:r>
            <a:r>
              <a:rPr lang="ru" sz="1200" i="1" dirty="0">
                <a:solidFill>
                  <a:srgbClr val="222222"/>
                </a:solidFill>
              </a:rPr>
              <a:t> сетевые проекты, конкурсы, неформальное обучение библиотекарей</a:t>
            </a:r>
          </a:p>
          <a:p>
            <a:pPr marL="457200" lvl="0" indent="-3175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200" b="1" i="1" dirty="0">
                <a:solidFill>
                  <a:srgbClr val="222222"/>
                </a:solidFill>
              </a:rPr>
              <a:t>Поддерживают</a:t>
            </a:r>
            <a:r>
              <a:rPr lang="ru" sz="1200" i="1" dirty="0">
                <a:solidFill>
                  <a:srgbClr val="222222"/>
                </a:solidFill>
              </a:rPr>
              <a:t> сетевое общение библиотекарей - открытый и свободный обмен идеями, стратегиями и ресурсами по важным вопросам: управления библиотекой, продвижения чтения, информационной грамотности, адаптации библиотекарей  к цифровой среде и др.</a:t>
            </a:r>
          </a:p>
          <a:p>
            <a:pPr marL="457200" lvl="0" indent="-317500" rtl="0">
              <a:buClr>
                <a:srgbClr val="222222"/>
              </a:buClr>
              <a:buSzPct val="166666"/>
              <a:buFont typeface="Arial"/>
              <a:buChar char="•"/>
            </a:pPr>
            <a:r>
              <a:rPr lang="ru" sz="1200" b="1" i="1" dirty="0">
                <a:solidFill>
                  <a:srgbClr val="222222"/>
                </a:solidFill>
              </a:rPr>
              <a:t>Привлекают</a:t>
            </a:r>
            <a:r>
              <a:rPr lang="ru" sz="1200" i="1" dirty="0">
                <a:solidFill>
                  <a:srgbClr val="222222"/>
                </a:solidFill>
              </a:rPr>
              <a:t> библиотекарей и других заинтересованных лиц (пользователей) к активным действиям в вопросах предоставления свободного доступа в библиотеках к цифровым ресурсам,  возможности копирования в личных целях, сокращения срока охраны произведений, введения регистрации охраняемых произведений, прозрачности данных в Сети Интернет, соблюдения прав и свобод</a:t>
            </a:r>
          </a:p>
          <a:p>
            <a:pPr marL="457200" lvl="0" indent="-317500" rtl="0">
              <a:buClr>
                <a:srgbClr val="222222"/>
              </a:buClr>
              <a:buSzPct val="166666"/>
              <a:buFont typeface="Arial"/>
              <a:buChar char="•"/>
            </a:pPr>
            <a:r>
              <a:rPr lang="ru" sz="1200" b="1" i="1" dirty="0">
                <a:solidFill>
                  <a:schemeClr val="dk1"/>
                </a:solidFill>
              </a:rPr>
              <a:t>Коллективно пишут</a:t>
            </a:r>
            <a:r>
              <a:rPr lang="ru" sz="1200" i="1" dirty="0">
                <a:solidFill>
                  <a:schemeClr val="dk1"/>
                </a:solidFill>
              </a:rPr>
              <a:t>, редактируют, разрабатывают текстовые документы и цифровые ресурсы - карты памяти (ментальные карты), ленты времени, презентации, интерактивные плакаты, др.</a:t>
            </a:r>
          </a:p>
          <a:p>
            <a:pPr marL="457200" lvl="0" indent="-317500" rtl="0">
              <a:buClr>
                <a:srgbClr val="222222"/>
              </a:buClr>
              <a:buSzPct val="166666"/>
              <a:buFont typeface="Arial"/>
              <a:buChar char="•"/>
            </a:pPr>
            <a:r>
              <a:rPr lang="ru" sz="1200" b="1" i="1" dirty="0">
                <a:solidFill>
                  <a:schemeClr val="dk1"/>
                </a:solidFill>
              </a:rPr>
              <a:t>Совместно создают</a:t>
            </a:r>
            <a:r>
              <a:rPr lang="ru" sz="1200" i="1" dirty="0">
                <a:solidFill>
                  <a:schemeClr val="dk1"/>
                </a:solidFill>
              </a:rPr>
              <a:t> социальные закладки и важные образовательные коллекции</a:t>
            </a:r>
            <a:r>
              <a:rPr lang="ru" sz="1200" i="1" dirty="0">
                <a:solidFill>
                  <a:srgbClr val="222222"/>
                </a:solidFill>
              </a:rPr>
              <a:t> </a:t>
            </a:r>
          </a:p>
          <a:p>
            <a:pPr marL="457200" lvl="0" indent="-317500" rtl="0">
              <a:lnSpc>
                <a:spcPct val="110000"/>
              </a:lnSpc>
              <a:spcBef>
                <a:spcPts val="0"/>
              </a:spcBef>
              <a:buClr>
                <a:srgbClr val="222222"/>
              </a:buClr>
              <a:buSzPct val="166666"/>
              <a:buFont typeface="Arial"/>
              <a:buChar char="•"/>
            </a:pPr>
            <a:r>
              <a:rPr lang="ru" sz="1200" b="1" i="1" dirty="0">
                <a:solidFill>
                  <a:schemeClr val="dk1"/>
                </a:solidFill>
              </a:rPr>
              <a:t>Осуществляют</a:t>
            </a:r>
            <a:r>
              <a:rPr lang="ru" sz="1200" i="1" dirty="0">
                <a:solidFill>
                  <a:schemeClr val="dk1"/>
                </a:solidFill>
              </a:rPr>
              <a:t> сбор информации и обмен на различных платформах с использованием мобильных устройств, напр., Dropbox, Evernote</a:t>
            </a:r>
          </a:p>
          <a:p>
            <a:pPr marL="457200" lvl="0" indent="-317500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1400" b="1" i="1" dirty="0">
                <a:solidFill>
                  <a:schemeClr val="dk1"/>
                </a:solidFill>
              </a:rPr>
              <a:t>ВМЕСТЕ УЧАТСЯ ЖИТЬ В ОТКРЫТОМ МИРЕ!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04250" y="286275"/>
            <a:ext cx="84825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Сетевые совместные обсуждения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554675"/>
            <a:ext cx="8229600" cy="391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ru" sz="1200" i="1" dirty="0">
                <a:solidFill>
                  <a:schemeClr val="dk1"/>
                </a:solidFill>
              </a:rPr>
              <a:t>В </a:t>
            </a:r>
            <a:r>
              <a:rPr lang="ru" sz="1200" b="1" i="1" dirty="0">
                <a:solidFill>
                  <a:schemeClr val="dk1"/>
                </a:solidFill>
              </a:rPr>
              <a:t>Twitter, Facebook, ВКонтакте, </a:t>
            </a:r>
            <a:r>
              <a:rPr lang="ru" sz="1200" b="1" i="1" dirty="0">
                <a:solidFill>
                  <a:srgbClr val="444444"/>
                </a:solidFill>
              </a:rPr>
              <a:t>Edmodo, Google+ </a:t>
            </a:r>
            <a:r>
              <a:rPr lang="ru" sz="1200" dirty="0">
                <a:solidFill>
                  <a:schemeClr val="dk1"/>
                </a:solidFill>
              </a:rPr>
              <a:t>действуют, обмениваясь информацией, учителя, учащиеся и </a:t>
            </a:r>
            <a:r>
              <a:rPr lang="ru" sz="1200" dirty="0" smtClean="0">
                <a:solidFill>
                  <a:schemeClr val="dk1"/>
                </a:solidFill>
              </a:rPr>
              <a:t>библиотекари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None/>
            </a:pPr>
            <a:endParaRPr lang="ru" sz="12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ru" sz="1200" b="1" i="1" dirty="0">
                <a:solidFill>
                  <a:schemeClr val="dk1"/>
                </a:solidFill>
              </a:rPr>
              <a:t>В среде Facebook: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" sz="1200" dirty="0" smtClean="0">
                <a:solidFill>
                  <a:schemeClr val="dk1"/>
                </a:solidFill>
              </a:rPr>
              <a:t> </a:t>
            </a:r>
            <a:r>
              <a:rPr lang="ru" sz="1200" dirty="0" smtClean="0">
                <a:solidFill>
                  <a:schemeClr val="dk1"/>
                </a:solidFill>
              </a:rPr>
              <a:t>Страница </a:t>
            </a:r>
            <a:r>
              <a:rPr lang="ru" sz="1200" b="1" dirty="0">
                <a:solidFill>
                  <a:schemeClr val="dk1"/>
                </a:solidFill>
              </a:rPr>
              <a:t>“Цифровое гражданство в школах”</a:t>
            </a:r>
            <a:r>
              <a:rPr lang="ru" sz="1200" dirty="0">
                <a:solidFill>
                  <a:schemeClr val="dk1"/>
                </a:solidFill>
              </a:rPr>
              <a:t>,  первоначально созданная и модерируемая австралийским библиотекарем и преподавателем Джуди О`Коннелл, в настоящее время обновляется и ведется группой библиотекарей из 20 стран мира на английском языке. 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" sz="1200" dirty="0" smtClean="0">
                <a:solidFill>
                  <a:schemeClr val="dk1"/>
                </a:solidFill>
              </a:rPr>
              <a:t> </a:t>
            </a:r>
            <a:r>
              <a:rPr lang="ru" sz="1200" dirty="0">
                <a:solidFill>
                  <a:schemeClr val="dk1"/>
                </a:solidFill>
              </a:rPr>
              <a:t>Страница </a:t>
            </a:r>
            <a:r>
              <a:rPr lang="ru" sz="1200" b="1" dirty="0">
                <a:solidFill>
                  <a:schemeClr val="dk1"/>
                </a:solidFill>
              </a:rPr>
              <a:t>“ВикиСибириаДа</a:t>
            </a:r>
            <a:r>
              <a:rPr lang="ru" sz="1200" dirty="0">
                <a:solidFill>
                  <a:schemeClr val="dk1"/>
                </a:solidFill>
              </a:rPr>
              <a:t>” , созданная на русском языке координатором одноименного проекта Еленой Смутневой специально для детских библиотекарей, сегодня объединяет около 400 школьных и детских библиотечных специалистов из разных городов России - от Мурманска и Краснодара до Владивостока и Хабаровска. 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" sz="1200" dirty="0" smtClean="0">
                <a:solidFill>
                  <a:schemeClr val="dk1"/>
                </a:solidFill>
              </a:rPr>
              <a:t> Страница </a:t>
            </a:r>
            <a:r>
              <a:rPr lang="ru" sz="1200" dirty="0">
                <a:solidFill>
                  <a:schemeClr val="dk1"/>
                </a:solidFill>
              </a:rPr>
              <a:t>“</a:t>
            </a:r>
            <a:r>
              <a:rPr lang="ru" sz="1200" b="1" dirty="0">
                <a:solidFill>
                  <a:schemeClr val="dk1"/>
                </a:solidFill>
              </a:rPr>
              <a:t>Современная библиотека” </a:t>
            </a:r>
            <a:r>
              <a:rPr lang="ru" sz="1200" dirty="0">
                <a:solidFill>
                  <a:schemeClr val="dk1"/>
                </a:solidFill>
              </a:rPr>
              <a:t>объединила более 1 600 библиотекарей, читателей, педагогов, издателей, писателей, которые вместе</a:t>
            </a:r>
            <a:r>
              <a:rPr lang="ru" sz="1200" dirty="0">
                <a:solidFill>
                  <a:srgbClr val="333333"/>
                </a:solidFill>
              </a:rPr>
              <a:t> ищут ответ на вопрос: "Какой должна быть современная библиотека</a:t>
            </a:r>
            <a:r>
              <a:rPr lang="ru" sz="1200" dirty="0" smtClean="0">
                <a:solidFill>
                  <a:srgbClr val="333333"/>
                </a:solidFill>
              </a:rPr>
              <a:t>?»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ru" sz="1200" b="1" i="1" dirty="0" smtClean="0">
                <a:solidFill>
                  <a:schemeClr val="dk1"/>
                </a:solidFill>
              </a:rPr>
              <a:t>Во </a:t>
            </a:r>
            <a:r>
              <a:rPr lang="ru" sz="1200" b="1" i="1" dirty="0">
                <a:solidFill>
                  <a:schemeClr val="dk1"/>
                </a:solidFill>
              </a:rPr>
              <a:t>FriendFeed: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" sz="1200" dirty="0" smtClean="0">
                <a:solidFill>
                  <a:schemeClr val="dk1"/>
                </a:solidFill>
              </a:rPr>
              <a:t>Группа </a:t>
            </a:r>
            <a:r>
              <a:rPr lang="ru" sz="1200" b="1" dirty="0">
                <a:solidFill>
                  <a:schemeClr val="dk1"/>
                </a:solidFill>
              </a:rPr>
              <a:t>“Медиатека школы”</a:t>
            </a:r>
            <a:r>
              <a:rPr lang="ru" sz="1200" dirty="0">
                <a:solidFill>
                  <a:schemeClr val="dk1"/>
                </a:solidFill>
              </a:rPr>
              <a:t>, инициированная кураторами дистанционного обучения “Biblio-media” (с 2009 г.), объединила более 300 библиотекарей школ-блогеров, комментирующих содержание постов в библиотечных блогах и  обсуждающих проблемы школьных библиотек.</a:t>
            </a:r>
            <a:r>
              <a:rPr lang="ru" sz="1200" i="1" dirty="0">
                <a:solidFill>
                  <a:schemeClr val="dk1"/>
                </a:solidFill>
              </a:rPr>
              <a:t> 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Продукты совместной деятельности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22774"/>
            <a:ext cx="8229600" cy="421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11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300" b="1" u="sng">
                <a:solidFill>
                  <a:schemeClr val="hlink"/>
                </a:solidFill>
                <a:hlinkClick r:id="rId3"/>
              </a:rPr>
              <a:t>Одна Google-карта</a:t>
            </a:r>
            <a:r>
              <a:rPr lang="ru" sz="1300"/>
              <a:t> </a:t>
            </a:r>
            <a:r>
              <a:rPr lang="ru" sz="1300" b="1"/>
              <a:t>в проекте “Малая Родина-центр Вселенной</a:t>
            </a:r>
            <a:r>
              <a:rPr lang="ru" sz="1300"/>
              <a:t>” объединила более 500 участников-школьников,которые вместе с библиотекарями учились делать и размещать на своих отдельных Google-картах </a:t>
            </a:r>
            <a:r>
              <a:rPr lang="ru" sz="1300" b="1"/>
              <a:t>98 маршрутов</a:t>
            </a:r>
            <a:r>
              <a:rPr lang="ru" sz="1300"/>
              <a:t> по населенным пунктам нашей Родины с текстами, фото, видео, QR-кодами и др. </a:t>
            </a:r>
            <a:r>
              <a:rPr lang="ru" sz="1300" b="1"/>
              <a:t>П</a:t>
            </a:r>
            <a:r>
              <a:rPr lang="ru" sz="1300" b="1">
                <a:solidFill>
                  <a:srgbClr val="000000"/>
                </a:solidFill>
              </a:rPr>
              <a:t>роблемное поле</a:t>
            </a:r>
            <a:r>
              <a:rPr lang="ru" sz="1300">
                <a:solidFill>
                  <a:srgbClr val="000000"/>
                </a:solidFill>
              </a:rPr>
              <a:t> - сохранение исторического и культурного наследия малой Родины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300" b="1" u="sng">
                <a:solidFill>
                  <a:schemeClr val="hlink"/>
                </a:solidFill>
                <a:hlinkClick r:id="rId4"/>
              </a:rPr>
              <a:t>Одна программа “PRO-движение чтения”</a:t>
            </a:r>
            <a:r>
              <a:rPr lang="ru" sz="1300">
                <a:solidFill>
                  <a:srgbClr val="000000"/>
                </a:solidFill>
              </a:rPr>
              <a:t> соединила </a:t>
            </a:r>
            <a:r>
              <a:rPr lang="ru" sz="1300" b="1" u="sng">
                <a:solidFill>
                  <a:srgbClr val="3399CC"/>
                </a:solidFill>
                <a:hlinkClick r:id="rId5"/>
              </a:rPr>
              <a:t>78 акций</a:t>
            </a:r>
            <a:r>
              <a:rPr lang="ru" sz="1300" b="1">
                <a:solidFill>
                  <a:srgbClr val="666666"/>
                </a:solidFill>
              </a:rPr>
              <a:t> </a:t>
            </a:r>
            <a:r>
              <a:rPr lang="ru" sz="1300" b="1">
                <a:solidFill>
                  <a:srgbClr val="000000"/>
                </a:solidFill>
              </a:rPr>
              <a:t>и событий</a:t>
            </a:r>
            <a:r>
              <a:rPr lang="ru" sz="1300">
                <a:solidFill>
                  <a:srgbClr val="000000"/>
                </a:solidFill>
              </a:rPr>
              <a:t>, проведенных </a:t>
            </a:r>
            <a:r>
              <a:rPr lang="ru" sz="1300" b="1">
                <a:solidFill>
                  <a:srgbClr val="000000"/>
                </a:solidFill>
              </a:rPr>
              <a:t>41 библиотечной, семейной и дворовой</a:t>
            </a:r>
            <a:r>
              <a:rPr lang="ru" sz="1300">
                <a:solidFill>
                  <a:srgbClr val="000000"/>
                </a:solidFill>
              </a:rPr>
              <a:t> командами ребят и библиотекарей/ педагогов/ родителей, которые были описаны в 357 постах в командных блогах и 377 заметках в блокнотах Evernote. К ним создавались вики-газеты, интерактивные плакаты, буктрейлеры, видеокниги, о которых писали подростки и которые были размещены на совместной доске в</a:t>
            </a:r>
            <a:r>
              <a:rPr lang="ru" sz="1300" u="sng">
                <a:solidFill>
                  <a:srgbClr val="000000"/>
                </a:solidFill>
                <a:hlinkClick r:id="rId6"/>
              </a:rPr>
              <a:t> </a:t>
            </a:r>
            <a:r>
              <a:rPr lang="ru" sz="1300" u="sng">
                <a:solidFill>
                  <a:schemeClr val="hlink"/>
                </a:solidFill>
                <a:hlinkClick r:id="rId6"/>
              </a:rPr>
              <a:t>сервисе визуальных закладок Pinterest</a:t>
            </a:r>
            <a:r>
              <a:rPr lang="ru" sz="1300">
                <a:solidFill>
                  <a:srgbClr val="000000"/>
                </a:solidFill>
              </a:rPr>
              <a:t>. </a:t>
            </a:r>
            <a:r>
              <a:rPr lang="ru" sz="1300" b="1">
                <a:solidFill>
                  <a:srgbClr val="000000"/>
                </a:solidFill>
              </a:rPr>
              <a:t>Проблемное поле</a:t>
            </a:r>
            <a:r>
              <a:rPr lang="ru" sz="1300">
                <a:solidFill>
                  <a:srgbClr val="000000"/>
                </a:solidFill>
              </a:rPr>
              <a:t> - </a:t>
            </a:r>
            <a:r>
              <a:rPr lang="ru" sz="1300">
                <a:solidFill>
                  <a:srgbClr val="666666"/>
                </a:solidFill>
              </a:rPr>
              <a:t>п</a:t>
            </a:r>
            <a:r>
              <a:rPr lang="ru" sz="1300">
                <a:solidFill>
                  <a:srgbClr val="000000"/>
                </a:solidFill>
              </a:rPr>
              <a:t>родвижения книги и чтения с помощью мобильных устройств, социальных сервисов и сетевого взаимодействия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300">
                <a:solidFill>
                  <a:srgbClr val="000000"/>
                </a:solidFill>
              </a:rPr>
              <a:t>Только </a:t>
            </a:r>
            <a:r>
              <a:rPr lang="ru" sz="1300" b="1" u="sng">
                <a:solidFill>
                  <a:schemeClr val="hlink"/>
                </a:solidFill>
                <a:hlinkClick r:id="rId7"/>
              </a:rPr>
              <a:t>один из проведенных курсов обучения библиотекарей</a:t>
            </a:r>
            <a:r>
              <a:rPr lang="ru" sz="1300">
                <a:solidFill>
                  <a:srgbClr val="000000"/>
                </a:solidFill>
              </a:rPr>
              <a:t> в ВикиСибириаде объединил в совместной деятельности </a:t>
            </a:r>
            <a:r>
              <a:rPr lang="ru" sz="1300" b="1">
                <a:solidFill>
                  <a:srgbClr val="000000"/>
                </a:solidFill>
              </a:rPr>
              <a:t>150 библиотекарей</a:t>
            </a:r>
            <a:r>
              <a:rPr lang="ru" sz="1300">
                <a:solidFill>
                  <a:srgbClr val="000000"/>
                </a:solidFill>
              </a:rPr>
              <a:t>, разработавших 3D-книги, ленты времени, ментальные карты, видеофрагменты, интерактивные плакаты, др. </a:t>
            </a:r>
            <a:r>
              <a:rPr lang="ru" sz="1300" b="1">
                <a:solidFill>
                  <a:srgbClr val="000000"/>
                </a:solidFill>
              </a:rPr>
              <a:t>Проблемное поле</a:t>
            </a:r>
            <a:r>
              <a:rPr lang="ru" sz="1300">
                <a:solidFill>
                  <a:srgbClr val="000000"/>
                </a:solidFill>
              </a:rPr>
              <a:t> - </a:t>
            </a:r>
            <a:r>
              <a:rPr lang="ru" sz="1300">
                <a:solidFill>
                  <a:schemeClr val="dk1"/>
                </a:solidFill>
              </a:rPr>
              <a:t>решение профессиональных задач библиотекаря с помощью сервисов Веб 2.0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1300">
                <a:solidFill>
                  <a:schemeClr val="dk1"/>
                </a:solidFill>
              </a:rPr>
              <a:t>Все результаты - в открытом доступе для знакомства и сравнения со своими собственными.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600"/>
              <a:t>Мнение библиотекаря-участника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1400" i="1">
                <a:solidFill>
                  <a:srgbClr val="222222"/>
                </a:solidFill>
              </a:rPr>
              <a:t>“Пишу просто от души….  </a:t>
            </a:r>
          </a:p>
          <a:p>
            <a:pPr lvl="0" rtl="0">
              <a:buNone/>
            </a:pPr>
            <a:r>
              <a:rPr lang="ru" sz="1400" i="1">
                <a:solidFill>
                  <a:srgbClr val="222222"/>
                </a:solidFill>
              </a:rPr>
              <a:t>Оказалось, что наши работы, созданные в рамках программы, активно гуляют по Интернету. Удивились... Поблагодарили... Получили предложение воспользоваться работами других участников конкурса. </a:t>
            </a:r>
          </a:p>
          <a:p>
            <a:pPr lvl="0" rtl="0">
              <a:buNone/>
            </a:pPr>
            <a:r>
              <a:rPr lang="ru" sz="1400" i="1">
                <a:solidFill>
                  <a:srgbClr val="222222"/>
                </a:solidFill>
              </a:rPr>
              <a:t>Мы честно в процессе работы лазили по чужим блогам в том, смысле, чтобы поучиться, поинтересоваться, повосхищаться,  но никак не предполагали, что наши работы заинтересуют других. Получили интересные ссылки. Предложение о новых конкурсах. Публикациях. Предложения о проектах, в том числе, интегрированных, в родной школе и городе - зашкаливают. </a:t>
            </a:r>
          </a:p>
          <a:p>
            <a:pPr lvl="0" rtl="0">
              <a:buNone/>
            </a:pPr>
            <a:r>
              <a:rPr lang="ru" sz="1400" b="1" i="1">
                <a:solidFill>
                  <a:srgbClr val="222222"/>
                </a:solidFill>
              </a:rPr>
              <a:t>Дети хотят учиться всему тому, чему мы с командой научились в рамках программы. </a:t>
            </a:r>
            <a:r>
              <a:rPr lang="ru" sz="1400" i="1">
                <a:solidFill>
                  <a:srgbClr val="222222"/>
                </a:solidFill>
              </a:rPr>
              <a:t>СПАСИБО ВАМ! </a:t>
            </a:r>
          </a:p>
          <a:p>
            <a:pPr lvl="0" rtl="0">
              <a:buNone/>
            </a:pPr>
            <a:r>
              <a:rPr lang="ru" sz="1400" i="1">
                <a:solidFill>
                  <a:srgbClr val="222222"/>
                </a:solidFill>
              </a:rPr>
              <a:t>У меня 10-летний опыт участия в различных конкурсах, но это - первый, на который мне было не жаль отпуска, и тот, который многому научил и дал мне перспективы на несколько лет вперёд.</a:t>
            </a:r>
          </a:p>
          <a:p>
            <a:pPr lvl="0" rtl="0">
              <a:buNone/>
            </a:pPr>
            <a:r>
              <a:rPr lang="ru" sz="1400" i="1">
                <a:solidFill>
                  <a:srgbClr val="222222"/>
                </a:solidFill>
              </a:rPr>
              <a:t>С уважением”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Сетевое открытое обучение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57158" y="1554675"/>
            <a:ext cx="8429684" cy="391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1100" b="1" i="1" dirty="0">
                <a:solidFill>
                  <a:schemeClr val="dk1"/>
                </a:solidFill>
              </a:rPr>
              <a:t>2006 год</a:t>
            </a:r>
            <a:r>
              <a:rPr lang="ru" sz="1100" i="1" dirty="0">
                <a:solidFill>
                  <a:schemeClr val="dk1"/>
                </a:solidFill>
              </a:rPr>
              <a:t> </a:t>
            </a:r>
            <a:r>
              <a:rPr lang="ru" sz="1100" dirty="0">
                <a:solidFill>
                  <a:schemeClr val="dk1"/>
                </a:solidFill>
              </a:rPr>
              <a:t>-  команда библиотекарей Великобритании запустила в Сети программу </a:t>
            </a:r>
            <a:r>
              <a:rPr lang="ru" sz="1100" b="1" dirty="0">
                <a:solidFill>
                  <a:schemeClr val="dk1"/>
                </a:solidFill>
              </a:rPr>
              <a:t>“23 вещи”</a:t>
            </a:r>
            <a:r>
              <a:rPr lang="ru" sz="1100" dirty="0">
                <a:solidFill>
                  <a:schemeClr val="dk1"/>
                </a:solidFill>
              </a:rPr>
              <a:t> для самостоятельного обучения библиотечных работников освоению онлайн-инструментов в своей профессиональной деятельности. Распространена во многих странах мира.</a:t>
            </a:r>
          </a:p>
          <a:p>
            <a:pPr lvl="0" rtl="0">
              <a:buNone/>
            </a:pPr>
            <a:r>
              <a:rPr lang="ru" sz="1100" b="1" i="1" dirty="0">
                <a:solidFill>
                  <a:schemeClr val="dk1"/>
                </a:solidFill>
              </a:rPr>
              <a:t>2009 год</a:t>
            </a:r>
            <a:r>
              <a:rPr lang="ru" sz="1100" i="1" dirty="0">
                <a:solidFill>
                  <a:schemeClr val="dk1"/>
                </a:solidFill>
              </a:rPr>
              <a:t> </a:t>
            </a:r>
            <a:r>
              <a:rPr lang="ru" sz="1100" dirty="0">
                <a:solidFill>
                  <a:schemeClr val="dk1"/>
                </a:solidFill>
              </a:rPr>
              <a:t> - по инициативе “Школьного сектора” Ассоциации RELARN и при поддержке Координационного Центра Домена. РУ был разработан и проведен дистанционный курс для школьных библиотекарей </a:t>
            </a:r>
            <a:r>
              <a:rPr lang="ru" sz="1100" b="1" dirty="0">
                <a:solidFill>
                  <a:schemeClr val="dk1"/>
                </a:solidFill>
              </a:rPr>
              <a:t>«Я учусь работать в блоге»</a:t>
            </a:r>
            <a:r>
              <a:rPr lang="ru" sz="1100" dirty="0">
                <a:solidFill>
                  <a:schemeClr val="dk1"/>
                </a:solidFill>
              </a:rPr>
              <a:t>, основные материалы которого размещены сегодня в открытом доступе на сайте </a:t>
            </a:r>
            <a:r>
              <a:rPr lang="ru" sz="1100" b="1" dirty="0">
                <a:solidFill>
                  <a:schemeClr val="dk1"/>
                </a:solidFill>
              </a:rPr>
              <a:t>“Дванольный библиотекарь”</a:t>
            </a:r>
          </a:p>
          <a:p>
            <a:pPr lvl="0" rtl="0">
              <a:buNone/>
            </a:pPr>
            <a:r>
              <a:rPr lang="ru" sz="1100" b="1" i="1" dirty="0">
                <a:solidFill>
                  <a:schemeClr val="dk1"/>
                </a:solidFill>
              </a:rPr>
              <a:t>2011 и 2012 гг, 2013 г.</a:t>
            </a:r>
            <a:r>
              <a:rPr lang="ru" sz="1100" i="1" dirty="0">
                <a:solidFill>
                  <a:schemeClr val="dk1"/>
                </a:solidFill>
              </a:rPr>
              <a:t> </a:t>
            </a:r>
            <a:r>
              <a:rPr lang="ru" sz="1100" dirty="0">
                <a:solidFill>
                  <a:schemeClr val="dk1"/>
                </a:solidFill>
              </a:rPr>
              <a:t>- на портале, созданном в рамках проекта Новосибирской областной детской библиотеки “ВикиСибириада” при поддержке Фонда Прохорова, были проведены, а затем в открытом доступе размещены два курса для самообучения библиотекарей, работающих с детьми - </a:t>
            </a:r>
            <a:r>
              <a:rPr lang="ru" sz="1100" b="1" dirty="0">
                <a:solidFill>
                  <a:schemeClr val="dk1"/>
                </a:solidFill>
              </a:rPr>
              <a:t>«Детские библиотеки в вики-проектах»</a:t>
            </a:r>
            <a:r>
              <a:rPr lang="ru" sz="1100" dirty="0">
                <a:solidFill>
                  <a:schemeClr val="dk1"/>
                </a:solidFill>
              </a:rPr>
              <a:t> и </a:t>
            </a:r>
            <a:r>
              <a:rPr lang="ru" sz="1100" b="1" dirty="0">
                <a:solidFill>
                  <a:schemeClr val="dk1"/>
                </a:solidFill>
              </a:rPr>
              <a:t>“Возможности библиотечных сетевых сообществ”</a:t>
            </a:r>
            <a:r>
              <a:rPr lang="ru" sz="1100" dirty="0">
                <a:solidFill>
                  <a:schemeClr val="dk1"/>
                </a:solidFill>
              </a:rPr>
              <a:t>  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ru" sz="1100" b="1" i="1" dirty="0">
                <a:solidFill>
                  <a:schemeClr val="dk1"/>
                </a:solidFill>
              </a:rPr>
              <a:t>2013 год</a:t>
            </a:r>
            <a:r>
              <a:rPr lang="ru" sz="1100" i="1" dirty="0">
                <a:solidFill>
                  <a:schemeClr val="dk1"/>
                </a:solidFill>
              </a:rPr>
              <a:t> </a:t>
            </a:r>
            <a:r>
              <a:rPr lang="ru" sz="1100" dirty="0">
                <a:solidFill>
                  <a:schemeClr val="dk1"/>
                </a:solidFill>
              </a:rPr>
              <a:t>-  Государственная библиотека Нового Южного Уэльса (The State Library of NSW) разработала версию программы уже существующей - </a:t>
            </a:r>
            <a:r>
              <a:rPr lang="ru" sz="1100" b="1" dirty="0">
                <a:solidFill>
                  <a:schemeClr val="dk1"/>
                </a:solidFill>
              </a:rPr>
              <a:t>“23 мобильных вещи”</a:t>
            </a:r>
            <a:r>
              <a:rPr lang="ru" sz="1100" dirty="0">
                <a:solidFill>
                  <a:srgbClr val="444444"/>
                </a:solidFill>
              </a:rPr>
              <a:t> &lt;</a:t>
            </a:r>
            <a:r>
              <a:rPr lang="ru" sz="1100" u="sng" dirty="0">
                <a:solidFill>
                  <a:srgbClr val="1155CC"/>
                </a:solidFill>
                <a:hlinkClick r:id="rId3"/>
              </a:rPr>
              <a:t>http://23mobilethings.net</a:t>
            </a:r>
            <a:r>
              <a:rPr lang="ru" sz="1100" dirty="0">
                <a:solidFill>
                  <a:srgbClr val="444444"/>
                </a:solidFill>
              </a:rPr>
              <a:t>&gt; .</a:t>
            </a:r>
            <a:r>
              <a:rPr lang="ru" sz="1100" dirty="0">
                <a:solidFill>
                  <a:schemeClr val="dk1"/>
                </a:solidFill>
              </a:rPr>
              <a:t> Эта программа исследует приложения и инструменты социальных сетей для мобильных платформ Android и IOS, и является еще одним примером профессиональных онлайн-возможностей для школьных библиотекарей.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ru" sz="1100" i="1" dirty="0">
                <a:solidFill>
                  <a:schemeClr val="dk1"/>
                </a:solidFill>
              </a:rPr>
              <a:t>Библиотека штата Виктория в Австралии</a:t>
            </a:r>
            <a:r>
              <a:rPr lang="ru" sz="1100" dirty="0">
                <a:solidFill>
                  <a:schemeClr val="dk1"/>
                </a:solidFill>
              </a:rPr>
              <a:t> разработала </a:t>
            </a:r>
            <a:r>
              <a:rPr lang="ru" sz="1100" b="1" dirty="0">
                <a:solidFill>
                  <a:schemeClr val="dk1"/>
                </a:solidFill>
              </a:rPr>
              <a:t>интерактивную программу PLN</a:t>
            </a:r>
            <a:r>
              <a:rPr lang="ru" sz="1100" dirty="0">
                <a:solidFill>
                  <a:schemeClr val="dk1"/>
                </a:solidFill>
              </a:rPr>
              <a:t> (персональная сеть обучения) &lt;</a:t>
            </a:r>
            <a:r>
              <a:rPr lang="ru" sz="1100" dirty="0">
                <a:solidFill>
                  <a:schemeClr val="dk1"/>
                </a:solidFill>
                <a:hlinkClick r:id="rId4"/>
              </a:rPr>
              <a:t>http://www.slv.vic.gov.au/pln</a:t>
            </a:r>
            <a:r>
              <a:rPr lang="ru" sz="1100" dirty="0">
                <a:solidFill>
                  <a:schemeClr val="dk1"/>
                </a:solidFill>
              </a:rPr>
              <a:t>&gt;  для самостоятельного обучения сотрудников школьных библиотек и преподавателей - новичков в мире веб-ориентированного обучения. </a:t>
            </a:r>
          </a:p>
          <a:p>
            <a:pPr marL="0" lvl="0" indent="0" rtl="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ru" sz="1100" b="1" i="1" dirty="0">
                <a:solidFill>
                  <a:schemeClr val="dk1"/>
                </a:solidFill>
              </a:rPr>
              <a:t>2012 и 2013 гг</a:t>
            </a:r>
            <a:r>
              <a:rPr lang="ru" sz="1100" b="1" dirty="0">
                <a:solidFill>
                  <a:schemeClr val="dk1"/>
                </a:solidFill>
              </a:rPr>
              <a:t>.</a:t>
            </a:r>
            <a:r>
              <a:rPr lang="ru" sz="1100" dirty="0">
                <a:solidFill>
                  <a:schemeClr val="dk1"/>
                </a:solidFill>
              </a:rPr>
              <a:t> - для библиотекарей были открыты видеолектории-обучающие вебинары - в проекте </a:t>
            </a:r>
            <a:r>
              <a:rPr lang="ru" sz="1100" b="1" dirty="0">
                <a:solidFill>
                  <a:schemeClr val="dk1"/>
                </a:solidFill>
              </a:rPr>
              <a:t>“Малая родина - центр Вселенной”</a:t>
            </a:r>
            <a:r>
              <a:rPr lang="ru" sz="1100" dirty="0">
                <a:solidFill>
                  <a:schemeClr val="dk1"/>
                </a:solidFill>
              </a:rPr>
              <a:t> и </a:t>
            </a:r>
            <a:r>
              <a:rPr lang="ru" sz="1100" b="1" dirty="0">
                <a:solidFill>
                  <a:schemeClr val="dk1"/>
                </a:solidFill>
              </a:rPr>
              <a:t>“PRO-движение чтения</a:t>
            </a:r>
            <a:r>
              <a:rPr lang="ru" sz="1100" dirty="0">
                <a:solidFill>
                  <a:schemeClr val="dk1"/>
                </a:solidFill>
              </a:rPr>
              <a:t>”, доступ к записям которых является открытым. Они явились основой для дальнейшей совместной деятельности команд ребят и взрослых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“23 мобильных дела” для библиотекаря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200" b="1" dirty="0">
                <a:solidFill>
                  <a:schemeClr val="dk1"/>
                </a:solidFill>
              </a:rPr>
              <a:t>Апрель 2013 год </a:t>
            </a:r>
            <a:r>
              <a:rPr lang="ru" sz="1200" dirty="0">
                <a:solidFill>
                  <a:schemeClr val="dk1"/>
                </a:solidFill>
              </a:rPr>
              <a:t>- новый курс для самообучения библиотекарей на английском языке  (международная команда в составе Яны Холмквист из Дании, Майли Джозеф и Кэтрин Барвикот из Австралии при содействии и консультировании Майкла Стивенса из университета Сан-Хосе, США).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200" b="1" dirty="0">
                <a:solidFill>
                  <a:schemeClr val="dk1"/>
                </a:solidFill>
              </a:rPr>
              <a:t>Октябрь 2013 год -  </a:t>
            </a:r>
            <a:r>
              <a:rPr lang="ru" sz="1200" dirty="0">
                <a:solidFill>
                  <a:schemeClr val="dk1"/>
                </a:solidFill>
              </a:rPr>
              <a:t>Коллектив российских авторов адаптировал курс, который: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100" b="1" dirty="0">
                <a:solidFill>
                  <a:schemeClr val="dk1"/>
                </a:solidFill>
              </a:rPr>
              <a:t>Поддержан</a:t>
            </a:r>
            <a:r>
              <a:rPr lang="ru" sz="1100" dirty="0">
                <a:solidFill>
                  <a:schemeClr val="dk1"/>
                </a:solidFill>
              </a:rPr>
              <a:t> журналом </a:t>
            </a:r>
            <a:r>
              <a:rPr lang="ru" sz="1100" b="1" dirty="0">
                <a:solidFill>
                  <a:schemeClr val="dk1"/>
                </a:solidFill>
              </a:rPr>
              <a:t>“Библиотека в школе</a:t>
            </a:r>
            <a:r>
              <a:rPr lang="ru" sz="1100" dirty="0">
                <a:solidFill>
                  <a:schemeClr val="dk1"/>
                </a:solidFill>
              </a:rPr>
              <a:t>” (1 Сентбря). С Ноября - публикации материалов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100" b="1" dirty="0">
                <a:solidFill>
                  <a:schemeClr val="dk1"/>
                </a:solidFill>
              </a:rPr>
              <a:t>Демонстрирует</a:t>
            </a:r>
            <a:r>
              <a:rPr lang="ru" sz="1100" dirty="0">
                <a:solidFill>
                  <a:schemeClr val="dk1"/>
                </a:solidFill>
              </a:rPr>
              <a:t> потенциал мобильных устройств для библиотечной деятельности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100" b="1" dirty="0">
                <a:solidFill>
                  <a:schemeClr val="dk1"/>
                </a:solidFill>
              </a:rPr>
              <a:t>Исследует </a:t>
            </a:r>
            <a:r>
              <a:rPr lang="ru" sz="1100" dirty="0">
                <a:solidFill>
                  <a:schemeClr val="dk1"/>
                </a:solidFill>
              </a:rPr>
              <a:t>приложения и инструменты социальных сетей для Android и IOS мобильных платформ, помогающих выстраиванию сетевой библиотечной деятельности - мобильные версии веб-сайтов и каталогов библиотек, коллекций бесплатных книг с интуитивно понятным интерфейсом, приложений для обучения, групповой деятельности (обсуждений книг, напр.) и коммуникации со своими клиентами, для виртуальных туров по читальным залам, для синхронизация и обмена файлами в Интернете с разных компьютеров, для обзора и поиска необходимых мобильных  приложений, др. 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1100" b="1" dirty="0">
                <a:solidFill>
                  <a:schemeClr val="dk1"/>
                </a:solidFill>
              </a:rPr>
              <a:t>Среди тем </a:t>
            </a:r>
            <a:r>
              <a:rPr lang="ru" sz="1100" dirty="0">
                <a:solidFill>
                  <a:schemeClr val="dk1"/>
                </a:solidFill>
              </a:rPr>
              <a:t>- </a:t>
            </a:r>
            <a:r>
              <a:rPr lang="ru" sz="1100" dirty="0">
                <a:solidFill>
                  <a:schemeClr val="dk1"/>
                </a:solidFill>
                <a:hlinkClick r:id="rId3"/>
              </a:rPr>
              <a:t>Twitter, приложения для фотосъемки,</a:t>
            </a:r>
            <a:r>
              <a:rPr lang="ru" sz="1100" dirty="0">
                <a:solidFill>
                  <a:schemeClr val="dk1"/>
                </a:solidFill>
              </a:rPr>
              <a:t> видео и аудио, общение по </a:t>
            </a:r>
            <a:r>
              <a:rPr lang="ru" sz="1100" dirty="0">
                <a:solidFill>
                  <a:schemeClr val="dk1"/>
                </a:solidFill>
                <a:hlinkClick r:id="rId4"/>
              </a:rPr>
              <a:t>Skype и Google Hangout, календари и </a:t>
            </a:r>
            <a:r>
              <a:rPr lang="ru" sz="1100" dirty="0">
                <a:solidFill>
                  <a:schemeClr val="dk1"/>
                </a:solidFill>
                <a:hlinkClick r:id="rId5"/>
              </a:rPr>
              <a:t>QR-коды</a:t>
            </a:r>
            <a:r>
              <a:rPr lang="ru" sz="1100" dirty="0">
                <a:solidFill>
                  <a:schemeClr val="dk1"/>
                </a:solidFill>
              </a:rPr>
              <a:t>, новостные ленты, дополненная реальность, геймификация и идентификация, кураторство контента, е-книги и электронные библиотеки,  блокноты в </a:t>
            </a:r>
            <a:r>
              <a:rPr lang="ru" sz="1100" dirty="0">
                <a:solidFill>
                  <a:schemeClr val="dk1"/>
                </a:solidFill>
                <a:hlinkClick r:id="rId6"/>
              </a:rPr>
              <a:t>Evernote и Zotero, совместное использование файлов и сторителлинг…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1100" b="1" dirty="0">
                <a:solidFill>
                  <a:schemeClr val="dk1"/>
                </a:solidFill>
              </a:rPr>
              <a:t>Размещается в блоге</a:t>
            </a:r>
            <a:r>
              <a:rPr lang="ru" sz="1100" dirty="0">
                <a:solidFill>
                  <a:schemeClr val="dk1"/>
                </a:solidFill>
              </a:rPr>
              <a:t>, открытие которого запланировано на 1 ноября 2013 года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400" b="1" u="sng" dirty="0">
                <a:solidFill>
                  <a:schemeClr val="hlink"/>
                </a:solidFill>
                <a:hlinkClick r:id="rId7"/>
              </a:rPr>
              <a:t>http://ru23mobilethings.blogspot.ru/</a:t>
            </a:r>
            <a:r>
              <a:rPr lang="ru" sz="1400" b="1" dirty="0">
                <a:solidFill>
                  <a:srgbClr val="A61C00"/>
                </a:solidFill>
              </a:rPr>
              <a:t> 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 sz="3000"/>
              <a:t>Приглашаем пройти обучение!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SzPct val="100000"/>
              <a:buFont typeface="Wingdings"/>
              <a:buChar char="§"/>
            </a:pPr>
            <a:r>
              <a:rPr lang="ru" sz="2400" dirty="0"/>
              <a:t>
</a:t>
            </a:r>
            <a:r>
              <a:rPr lang="ru" b="1" i="1" dirty="0">
                <a:solidFill>
                  <a:srgbClr val="000000"/>
                </a:solidFill>
              </a:rPr>
              <a:t>Блог (материалы для самостоятельного изучения): </a:t>
            </a:r>
            <a:r>
              <a:rPr lang="ru" b="1" i="1" u="sng" dirty="0">
                <a:solidFill>
                  <a:schemeClr val="hlink"/>
                </a:solidFill>
                <a:hlinkClick r:id="rId3"/>
              </a:rPr>
              <a:t>http://ru23mobilethings.blogspot.ru/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SzPct val="80000"/>
              <a:buFont typeface="Wingdings"/>
              <a:buChar char="§"/>
            </a:pPr>
            <a:r>
              <a:rPr lang="ru" b="1" i="1" dirty="0">
                <a:solidFill>
                  <a:schemeClr val="dk1"/>
                </a:solidFill>
              </a:rPr>
              <a:t>E-mail: </a:t>
            </a:r>
            <a:r>
              <a:rPr lang="ru" b="1" i="1" dirty="0">
                <a:solidFill>
                  <a:srgbClr val="4D469C"/>
                </a:solidFill>
              </a:rPr>
              <a:t>ru23mobilethings@gmail.com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SzPct val="80000"/>
              <a:buFont typeface="Wingdings"/>
              <a:buChar char="§"/>
            </a:pPr>
            <a:r>
              <a:rPr lang="ru" b="1" i="1" dirty="0">
                <a:solidFill>
                  <a:schemeClr val="dk1"/>
                </a:solidFill>
              </a:rPr>
              <a:t>Twitter:</a:t>
            </a:r>
            <a:r>
              <a:rPr lang="ru" b="1" i="1" dirty="0">
                <a:solidFill>
                  <a:schemeClr val="dk1"/>
                </a:solidFill>
                <a:hlinkClick r:id="rId4"/>
              </a:rPr>
              <a:t> </a:t>
            </a:r>
            <a:r>
              <a:rPr lang="ru" b="1" i="1" dirty="0">
                <a:solidFill>
                  <a:srgbClr val="4D469C"/>
                </a:solidFill>
                <a:hlinkClick r:id="rId4"/>
              </a:rPr>
              <a:t>@ru23mthings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SzPct val="80000"/>
              <a:buFont typeface="Wingdings"/>
              <a:buChar char="§"/>
            </a:pPr>
            <a:r>
              <a:rPr lang="ru" b="1" i="1" dirty="0">
                <a:solidFill>
                  <a:schemeClr val="dk1"/>
                </a:solidFill>
              </a:rPr>
              <a:t>Хэштег:</a:t>
            </a:r>
            <a:r>
              <a:rPr lang="ru" b="1" i="1" dirty="0">
                <a:solidFill>
                  <a:schemeClr val="dk1"/>
                </a:solidFill>
                <a:hlinkClick r:id="rId5"/>
              </a:rPr>
              <a:t> </a:t>
            </a:r>
            <a:r>
              <a:rPr lang="ru" b="1" i="1" dirty="0">
                <a:solidFill>
                  <a:srgbClr val="4D469C"/>
                </a:solidFill>
                <a:hlinkClick r:id="rId5"/>
              </a:rPr>
              <a:t>#23дела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О чем будем говорить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 sz="1800" i="1">
                <a:solidFill>
                  <a:schemeClr val="dk1"/>
                </a:solidFill>
              </a:rPr>
              <a:t>Мир изменился... Меняется ли библиотекарь?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 sz="1800" i="1">
                <a:solidFill>
                  <a:schemeClr val="dk1"/>
                </a:solidFill>
              </a:rPr>
              <a:t>Свободный доступ к совокупности ресурсов: Регулирование и противодействие…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 sz="1800" i="1">
                <a:solidFill>
                  <a:schemeClr val="dk1"/>
                </a:solidFill>
              </a:rPr>
              <a:t>Сетевая активность библиотекаря в “открытом мире” как ответ на вызовы времени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 sz="1800" i="1">
                <a:solidFill>
                  <a:schemeClr val="dk1"/>
                </a:solidFill>
              </a:rPr>
              <a:t>Новые модели обучения влияют на изменение поведения библиотекаря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 sz="1800" i="1">
                <a:solidFill>
                  <a:schemeClr val="dk1"/>
                </a:solidFill>
              </a:rPr>
              <a:t>Как библиотекарю сделать шаг навстречу будущему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Движущая сила прогресса и равноправие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71702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 i="1">
                <a:solidFill>
                  <a:srgbClr val="000000"/>
                </a:solidFill>
              </a:rPr>
              <a:t>“Великая движущая сила развития науки и технологий, по меньшей мере на протяжении последних 600 лет, лежала в нашем желании протянуть руку помощи и обмениваться идеями друг с другом, одалживать соображения одних людей и объединять их с нашими собственными для создания чего-то нового»</a:t>
            </a:r>
          </a:p>
          <a:p>
            <a:pPr lvl="0" indent="444500" algn="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 i="1">
                <a:solidFill>
                  <a:srgbClr val="000000"/>
                </a:solidFill>
              </a:rPr>
              <a:t>(Популярный инновационный мыслитель Стивен Джонсон)</a:t>
            </a:r>
          </a:p>
          <a:p>
            <a:endParaRPr/>
          </a:p>
          <a:p>
            <a:pPr lvl="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 i="1">
                <a:solidFill>
                  <a:schemeClr val="dk1"/>
                </a:solidFill>
              </a:rPr>
              <a:t>"Должно быть место, где любой человек может получить доступ ко всей совокупности ресурсов, причём бесплатно.  Если не работают эти институты, то отрезается самый важный социальный блок - информационный. Человек, неспособный получить доступ к информации иначе, чем за деньги, не может считаться равноправным гражданином". </a:t>
            </a:r>
          </a:p>
          <a:p>
            <a:pPr lvl="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 i="1">
                <a:solidFill>
                  <a:schemeClr val="dk1"/>
                </a:solidFill>
              </a:rPr>
              <a:t>(Президент Ассоциации интернет-издателей Иван Засурский )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Мир изменился… Меняется ли библиотекарь?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444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 i="1">
                <a:solidFill>
                  <a:srgbClr val="000000"/>
                </a:solidFill>
              </a:rPr>
              <a:t>“Наступает эра сетевого разума, открытости и понимания людьми взаимозависимости, необходимости сотрудничество и обмена знаниями”</a:t>
            </a:r>
          </a:p>
          <a:p>
            <a:endParaRPr/>
          </a:p>
          <a:p>
            <a:pPr lvl="0" indent="457200" rtl="0">
              <a:buNone/>
            </a:pPr>
            <a:r>
              <a:rPr lang="ru" sz="2000" i="1">
                <a:solidFill>
                  <a:srgbClr val="000000"/>
                </a:solidFill>
              </a:rPr>
              <a:t>“Печатные издания дали нам доступ к письменному слову - Интернет позволяет нам быть продюсерами. Печатные издания дали нам доступ к хранению знаний - Интернет дает нам доступ не только к информации и знаниям, но и к интеллекту других людей на глобальной основе.”</a:t>
            </a:r>
          </a:p>
          <a:p>
            <a:pPr lvl="0" algn="r" rtl="0">
              <a:buNone/>
            </a:pPr>
            <a:r>
              <a:rPr lang="ru" sz="2000" i="1">
                <a:solidFill>
                  <a:schemeClr val="dk1"/>
                </a:solidFill>
              </a:rPr>
              <a:t>(Канадский ученый Дон Тапскотт)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Регулирование и противодействие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1600" b="1" i="1"/>
              <a:t>Регулирование</a:t>
            </a:r>
            <a:r>
              <a:rPr lang="ru" sz="1600" i="1"/>
              <a:t> -  ограничения, связанные с принятыми законами об авторском праве, мало адаптированные для решения юридических вопросов комплектования, организации, хранения, сохранности и предоставления доступа к e-книгам и др. цифровому контенту в библиотеках, практически закрывают свободный доступ к знаниям и предоставлению е-услуг, что влияет на интерес населения к самим библиотекам. Имеет </a:t>
            </a:r>
            <a:r>
              <a:rPr lang="ru" sz="1600" i="1">
                <a:solidFill>
                  <a:schemeClr val="dk1"/>
                </a:solidFill>
              </a:rPr>
              <a:t>самые разные формы - от ответственности пользователей до полной государственной монополии на услуги связи</a:t>
            </a:r>
          </a:p>
          <a:p>
            <a:endParaRPr/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1600" b="1" i="1"/>
              <a:t>Противодействие</a:t>
            </a:r>
            <a:r>
              <a:rPr lang="ru" sz="1600" i="1"/>
              <a:t>  - “запретный плод” рождает общественные движения пользователей информации и ее посредников (в т.ч., библиотекарей), активность международных и сетевых профессиональных сообществ, рост уровня профессионализма хакеров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Активность как ответ на вызовы времени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401080" cy="39493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1800" b="1" i="1" dirty="0">
                <a:solidFill>
                  <a:schemeClr val="dk1"/>
                </a:solidFill>
              </a:rPr>
              <a:t>Вызовы в библиотеках</a:t>
            </a:r>
            <a:r>
              <a:rPr lang="ru" sz="1800" i="1" dirty="0">
                <a:solidFill>
                  <a:schemeClr val="dk1"/>
                </a:solidFill>
              </a:rPr>
              <a:t> (по Я.Шрайбергу):</a:t>
            </a:r>
          </a:p>
          <a:p>
            <a:pPr marL="457200" lvl="0" indent="-2984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нарастание потоков электронной информации</a:t>
            </a:r>
          </a:p>
          <a:p>
            <a:pPr marL="457200" lvl="0" indent="-2984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постоянное увеличение электронных изданий</a:t>
            </a:r>
          </a:p>
          <a:p>
            <a:pPr marL="457200" lvl="0" indent="-2984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новые технологии библиотечного обслуживания</a:t>
            </a:r>
          </a:p>
          <a:p>
            <a:pPr marL="457200" lvl="0" indent="-2984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развитие электронного чтения</a:t>
            </a:r>
          </a:p>
          <a:p>
            <a:pPr marL="457200" lvl="0" indent="-2984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распространение мобильных устройств </a:t>
            </a:r>
          </a:p>
          <a:p>
            <a:pPr marL="457200" lvl="0" indent="-2984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интенсивное развитие технологий поддержки полнотекстовых коллекций и архивов</a:t>
            </a:r>
          </a:p>
          <a:p>
            <a:pPr lvl="0" rtl="0">
              <a:buNone/>
            </a:pPr>
            <a:r>
              <a:rPr lang="ru" sz="1800" b="1" i="1" dirty="0">
                <a:solidFill>
                  <a:schemeClr val="dk1"/>
                </a:solidFill>
              </a:rPr>
              <a:t>Вызовы в школьных библиотеках</a:t>
            </a:r>
            <a:r>
              <a:rPr lang="ru" sz="1800" dirty="0">
                <a:solidFill>
                  <a:schemeClr val="dk1"/>
                </a:solidFill>
              </a:rPr>
              <a:t> </a:t>
            </a:r>
            <a:r>
              <a:rPr lang="ru" sz="1800" i="1" dirty="0">
                <a:solidFill>
                  <a:schemeClr val="dk1"/>
                </a:solidFill>
              </a:rPr>
              <a:t>(по Е.Ястребцевой):</a:t>
            </a:r>
          </a:p>
          <a:p>
            <a:pPr marL="457200" lvl="0" indent="-3048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развитие цифрового и интернет-контента </a:t>
            </a:r>
          </a:p>
          <a:p>
            <a:pPr marL="457200" lvl="0" indent="-304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потеря «монополии» на выдачу учебной информации</a:t>
            </a:r>
          </a:p>
          <a:p>
            <a:pPr marL="457200" lvl="0" indent="-304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усиление контроля со стороны государства (принятие регулирующих законов, напр.)</a:t>
            </a:r>
          </a:p>
          <a:p>
            <a:pPr marL="457200" lvl="0" indent="-304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рост роли медиа-информационной грамотности</a:t>
            </a:r>
          </a:p>
          <a:p>
            <a:pPr marL="457200" lvl="0" indent="-304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усиление значения самостоятельных учебных исследований</a:t>
            </a:r>
          </a:p>
          <a:p>
            <a:pPr marL="457200" lvl="0" indent="-304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необходимость виртуального присутствия и использования е-книг </a:t>
            </a:r>
          </a:p>
          <a:p>
            <a:pPr marL="457200" lvl="0" indent="-3048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распространение разнообразных мобильных устройств у школьников (Apps и iOS)</a:t>
            </a:r>
          </a:p>
          <a:p>
            <a:pPr marL="457200" lvl="0" indent="-304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развитие новых форм деятельности с книгой в Интернет</a:t>
            </a:r>
          </a:p>
          <a:p>
            <a:pPr marL="457200" lvl="0" indent="-3048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u" sz="900" i="1" dirty="0">
                <a:solidFill>
                  <a:schemeClr val="dk1"/>
                </a:solidFill>
              </a:rPr>
              <a:t>усиление роли сетевого взаимодействия и профессионального развития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 sz="3000"/>
              <a:t>Сетевое сотрудничество в “открытом” мире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600" b="1" i="1">
                <a:solidFill>
                  <a:schemeClr val="dk1"/>
                </a:solidFill>
              </a:rPr>
              <a:t>Сетевое сообщество</a:t>
            </a:r>
            <a:r>
              <a:rPr lang="ru" sz="1600" i="1">
                <a:solidFill>
                  <a:schemeClr val="dk1"/>
                </a:solidFill>
              </a:rPr>
              <a:t> - это множество людей, общающихся между собой, создающих, редактирующих и комментирующих сообщения. </a:t>
            </a:r>
            <a:r>
              <a:rPr lang="ru" sz="1600" b="1" i="1">
                <a:solidFill>
                  <a:schemeClr val="dk1"/>
                </a:solidFill>
              </a:rPr>
              <a:t>В сетевом сотрудничестве</a:t>
            </a:r>
            <a:r>
              <a:rPr lang="ru" sz="1600" i="1">
                <a:solidFill>
                  <a:schemeClr val="dk1"/>
                </a:solidFill>
              </a:rPr>
              <a:t> главным является обмен знаниями - опытом, мнениями, разработками, др.</a:t>
            </a:r>
          </a:p>
          <a:p>
            <a:pPr lvl="0" rtl="0">
              <a:buNone/>
            </a:pPr>
            <a:r>
              <a:rPr lang="ru" sz="1600" i="1">
                <a:solidFill>
                  <a:schemeClr val="dk1"/>
                </a:solidFill>
              </a:rPr>
              <a:t> </a:t>
            </a:r>
          </a:p>
          <a:p>
            <a:pPr marL="457200" lvl="0" indent="-330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600" b="1" i="1">
                <a:solidFill>
                  <a:schemeClr val="dk1"/>
                </a:solidFill>
              </a:rPr>
              <a:t>Сетевое сотрудничество</a:t>
            </a:r>
            <a:r>
              <a:rPr lang="ru" sz="1600" i="1">
                <a:solidFill>
                  <a:schemeClr val="dk1"/>
                </a:solidFill>
              </a:rPr>
              <a:t> в “открытом мире” - это то, в чем нуждается российский школьный библиотекарь. Причины: от востребованности развития форм сетевого взаимодействия с учащимися и их родителями до необходимости в систематическом собственном профессиональном росте,  реально влияющим на рост качества обучения школьников, от ситуации отчаяния, связанной с невозможностью предоставлять пользователям е-книги до формирования собственной активной  гражданской  позиции в вопросах свободного доступа к совокупности ресурсов.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 sz="3000"/>
              <a:t>Новые модели обучения и активность библиотекаря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10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400" b="1" i="1" dirty="0">
                <a:solidFill>
                  <a:srgbClr val="000000"/>
                </a:solidFill>
              </a:rPr>
              <a:t>“Старая” модель обучения - </a:t>
            </a:r>
            <a:r>
              <a:rPr lang="ru" sz="1400" i="1" dirty="0">
                <a:solidFill>
                  <a:srgbClr val="000000"/>
                </a:solidFill>
              </a:rPr>
              <a:t> </a:t>
            </a:r>
            <a:r>
              <a:rPr lang="ru" sz="1400" i="1" dirty="0">
                <a:solidFill>
                  <a:schemeClr val="tx1"/>
                </a:solidFill>
              </a:rPr>
              <a:t>сбор, классификация и представление учебной информации школьникам -  ответственность учителя-предметника. Роль библиотекаря образовательного учреждения  - выдача учебной литературы и организация мероприятий по развитию интереса к книге.</a:t>
            </a:r>
          </a:p>
          <a:p>
            <a:endParaRPr/>
          </a:p>
          <a:p>
            <a:pPr marL="457200" lvl="0" indent="-317500" rtl="0">
              <a:lnSpc>
                <a:spcPct val="110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400" b="1" i="1" dirty="0">
                <a:solidFill>
                  <a:srgbClr val="000000"/>
                </a:solidFill>
              </a:rPr>
              <a:t>Новая модель  - </a:t>
            </a:r>
            <a:r>
              <a:rPr lang="ru" sz="1400" i="1" dirty="0">
                <a:solidFill>
                  <a:srgbClr val="000000"/>
                </a:solidFill>
              </a:rPr>
              <a:t> учащиеся самостоятельно осваивают различные способы деятельности в Интернет, приобретая главные компетенции нового века -</a:t>
            </a:r>
            <a:r>
              <a:rPr lang="ru" sz="1400" b="1" i="1" dirty="0">
                <a:solidFill>
                  <a:srgbClr val="000000"/>
                </a:solidFill>
              </a:rPr>
              <a:t> готовность к переменам и обучению</a:t>
            </a:r>
            <a:r>
              <a:rPr lang="ru" sz="1400" i="1" dirty="0">
                <a:solidFill>
                  <a:srgbClr val="000000"/>
                </a:solidFill>
              </a:rPr>
              <a:t>. Роль библиотекаря -  организация </a:t>
            </a:r>
            <a:r>
              <a:rPr lang="ru" sz="1400" b="1" i="1" dirty="0">
                <a:solidFill>
                  <a:srgbClr val="000000"/>
                </a:solidFill>
              </a:rPr>
              <a:t>в школе и вне ее стен </a:t>
            </a:r>
            <a:r>
              <a:rPr lang="ru" sz="1400" i="1" dirty="0">
                <a:solidFill>
                  <a:srgbClr val="000000"/>
                </a:solidFill>
              </a:rPr>
              <a:t>систематической деятельности участников педагогического процесса по </a:t>
            </a:r>
            <a:r>
              <a:rPr lang="ru" sz="1400" b="1" i="1" dirty="0">
                <a:solidFill>
                  <a:srgbClr val="000000"/>
                </a:solidFill>
              </a:rPr>
              <a:t>совместному использованию</a:t>
            </a:r>
            <a:r>
              <a:rPr lang="ru" sz="1400" i="1" dirty="0">
                <a:solidFill>
                  <a:srgbClr val="000000"/>
                </a:solidFill>
              </a:rPr>
              <a:t> образовательных ресурсов, выстраиванию такого </a:t>
            </a:r>
            <a:r>
              <a:rPr lang="ru" sz="1400" b="1" i="1" dirty="0">
                <a:solidFill>
                  <a:srgbClr val="000000"/>
                </a:solidFill>
              </a:rPr>
              <a:t>сетевого общения и сотрудничества</a:t>
            </a:r>
            <a:r>
              <a:rPr lang="ru" sz="1400" i="1" dirty="0">
                <a:solidFill>
                  <a:srgbClr val="000000"/>
                </a:solidFill>
              </a:rPr>
              <a:t>, которое способствовало </a:t>
            </a:r>
            <a:r>
              <a:rPr lang="ru" sz="1400" b="1" i="1" dirty="0">
                <a:solidFill>
                  <a:srgbClr val="000000"/>
                </a:solidFill>
              </a:rPr>
              <a:t>развитию скак воих личных профессиональных способностей, так  и  повышению качества обучения учащихся.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126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/>
              <a:t>Активное участие в сетевом сообществе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22776"/>
            <a:ext cx="8229600" cy="3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algn="just" rtl="0">
              <a:lnSpc>
                <a:spcPct val="110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400" b="1" i="1">
                <a:solidFill>
                  <a:schemeClr val="dk1"/>
                </a:solidFill>
              </a:rPr>
              <a:t>Информационная политика </a:t>
            </a:r>
            <a:r>
              <a:rPr lang="ru" sz="1400" i="1">
                <a:solidFill>
                  <a:schemeClr val="dk1"/>
                </a:solidFill>
              </a:rPr>
              <a:t>становится постепенно неотъемлемой частью библиотек многих стран мира в 21 веке, так как не всегда контроль над авторским правом, продвигаемый правительством и собственными интересами коммерческих организаций, совместим с задачами образования и просвещения, что является основой современной библиотеки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400" b="1" i="1">
                <a:solidFill>
                  <a:schemeClr val="dk1"/>
                </a:solidFill>
              </a:rPr>
              <a:t>Библиотекарь учится сегодня</a:t>
            </a:r>
            <a:r>
              <a:rPr lang="ru" sz="1400" i="1">
                <a:solidFill>
                  <a:schemeClr val="dk1"/>
                </a:solidFill>
              </a:rPr>
              <a:t> не только освоению Интернет-сервисов и инструментов, но, прежде всего, - сетевому сотрудничеству, коллективным действиям, умению работы в командах, действовать на общий результат, совместно обсуждать существующие проблемы. 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ru" sz="1400" b="1" i="1">
                <a:solidFill>
                  <a:schemeClr val="dk1"/>
                </a:solidFill>
              </a:rPr>
              <a:t>Обучение в таких сетевых профессиональных сообществах</a:t>
            </a:r>
            <a:r>
              <a:rPr lang="ru" sz="1400" i="1">
                <a:solidFill>
                  <a:schemeClr val="dk1"/>
                </a:solidFill>
              </a:rPr>
              <a:t> - та среда, в которой  формируется новый тип библиотечного специалиста - с активной жизненной и гражданской позицией, продвигающий идеи свободного доступа своих пользователей к совокупности ресурсов, считающего, что именно библиотека должна стать местом свободного и бесплатного предоставления всем гражданам совокупности цифровых ресурсов. 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2041</Words>
  <PresentationFormat>Экран (16:10)</PresentationFormat>
  <Paragraphs>109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modern</vt:lpstr>
      <vt:lpstr>Сетевая активность библиотекаря образовательного учреждения: Проблемы и решения</vt:lpstr>
      <vt:lpstr>О чем будем говорить</vt:lpstr>
      <vt:lpstr>Движущая сила прогресса и равноправие</vt:lpstr>
      <vt:lpstr>Мир изменился… Меняется ли библиотекарь?</vt:lpstr>
      <vt:lpstr>Регулирование и противодействие</vt:lpstr>
      <vt:lpstr>Активность как ответ на вызовы времени</vt:lpstr>
      <vt:lpstr>Сетевое сотрудничество в “открытом” мире</vt:lpstr>
      <vt:lpstr>Новые модели обучения и активность библиотекаря</vt:lpstr>
      <vt:lpstr>Активное участие в сетевом сообществе</vt:lpstr>
      <vt:lpstr>Сетевые сообщества</vt:lpstr>
      <vt:lpstr>Сетевые совместные обсуждения</vt:lpstr>
      <vt:lpstr>Продукты совместной деятельности</vt:lpstr>
      <vt:lpstr>Мнение библиотекаря-участника</vt:lpstr>
      <vt:lpstr>Сетевое открытое обучение</vt:lpstr>
      <vt:lpstr>“23 мобильных дела” для библиотекаря </vt:lpstr>
      <vt:lpstr>Приглашаем пройти обучение!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Сетевая активность библиотекаря образовательного учреждения: Проблемы и решения</dc:title>
  <dc:creator>admin</dc:creator>
  <cp:lastModifiedBy>admin</cp:lastModifiedBy>
  <cp:revision>2</cp:revision>
  <dcterms:modified xsi:type="dcterms:W3CDTF">2013-10-30T11:50:30Z</dcterms:modified>
</cp:coreProperties>
</file>