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FF9900"/>
    <a:srgbClr val="8CC63F"/>
    <a:srgbClr val="B0B0B0"/>
    <a:srgbClr val="82B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86" autoAdjust="0"/>
  </p:normalViewPr>
  <p:slideViewPr>
    <p:cSldViewPr snapToGrid="0" snapToObjects="1">
      <p:cViewPr>
        <p:scale>
          <a:sx n="99" d="100"/>
          <a:sy n="9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16417" y="2040845"/>
            <a:ext cx="8900583" cy="4680629"/>
          </a:xfrm>
          <a:prstGeom prst="roundRect">
            <a:avLst>
              <a:gd name="adj" fmla="val 1623"/>
            </a:avLst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62361" y="2492161"/>
            <a:ext cx="8023961" cy="33166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034" y="5808810"/>
            <a:ext cx="6400800" cy="770020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320234" y="6356349"/>
            <a:ext cx="21336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3082234" y="5808810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320234" y="5299976"/>
            <a:ext cx="21336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Изображение 7" descr="Webin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5199757" cy="20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41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16417" y="127001"/>
            <a:ext cx="8900583" cy="6594474"/>
          </a:xfrm>
          <a:prstGeom prst="roundRect">
            <a:avLst>
              <a:gd name="adj" fmla="val 98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6302" y="463367"/>
            <a:ext cx="8365487" cy="1097231"/>
          </a:xfrm>
        </p:spPr>
        <p:txBody>
          <a:bodyPr anchor="t">
            <a:normAutofit/>
          </a:bodyPr>
          <a:lstStyle>
            <a:lvl1pPr algn="l">
              <a:lnSpc>
                <a:spcPct val="70000"/>
              </a:lnSpc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305" y="1712582"/>
            <a:ext cx="8365485" cy="4525963"/>
          </a:xfrm>
        </p:spPr>
        <p:txBody>
          <a:bodyPr>
            <a:noAutofit/>
          </a:bodyPr>
          <a:lstStyle>
            <a:lvl2pPr marL="742950" indent="-285750">
              <a:buSzPct val="111000"/>
              <a:buFont typeface="Arial"/>
              <a:buChar char="•"/>
              <a:defRPr/>
            </a:lvl2pPr>
            <a:lvl3pPr marL="1143000" indent="-228600">
              <a:buFont typeface="Lucida Grande CY"/>
              <a:buChar char="−"/>
              <a:defRPr/>
            </a:lvl3pPr>
            <a:lvl5pPr marL="2057400" indent="-228600">
              <a:buFont typeface="Arial"/>
              <a:buChar char="❯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484967" y="6356350"/>
            <a:ext cx="21336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3246967" y="5795438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484967" y="5218587"/>
            <a:ext cx="21336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98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16417" y="127001"/>
            <a:ext cx="8900583" cy="6594474"/>
          </a:xfrm>
          <a:prstGeom prst="roundRect">
            <a:avLst>
              <a:gd name="adj" fmla="val 982"/>
            </a:avLst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13087" y="589538"/>
            <a:ext cx="5196959" cy="2873386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3087" y="5129671"/>
            <a:ext cx="5278910" cy="130955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506133" y="6173787"/>
            <a:ext cx="21336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pPr/>
              <a:t>17.06.2013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3268133" y="566159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651859" y="5129671"/>
            <a:ext cx="21336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idx="13" hasCustomPrompt="1"/>
          </p:nvPr>
        </p:nvSpPr>
        <p:spPr>
          <a:xfrm>
            <a:off x="445057" y="612776"/>
            <a:ext cx="2594350" cy="25679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075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16417" y="127001"/>
            <a:ext cx="8900583" cy="6594474"/>
          </a:xfrm>
          <a:prstGeom prst="roundRect">
            <a:avLst>
              <a:gd name="adj" fmla="val 98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93164" y="52431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16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16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-2336800" y="5761038"/>
            <a:ext cx="21336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-3098800" y="6356350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-2336800" y="5178898"/>
            <a:ext cx="21336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7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0873" y="250021"/>
            <a:ext cx="7332120" cy="43584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2315634" y="6320367"/>
            <a:ext cx="21336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3077634" y="58070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2315634" y="5270794"/>
            <a:ext cx="21336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омер слайда 8"/>
          <p:cNvSpPr txBox="1">
            <a:spLocks/>
          </p:cNvSpPr>
          <p:nvPr userDrawn="1"/>
        </p:nvSpPr>
        <p:spPr>
          <a:xfrm>
            <a:off x="-2315634" y="4750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58EBA0-3100-2545-B982-CD2E9E239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Содержимое 3"/>
          <p:cNvSpPr>
            <a:spLocks noGrp="1"/>
          </p:cNvSpPr>
          <p:nvPr>
            <p:ph sz="half" idx="2"/>
          </p:nvPr>
        </p:nvSpPr>
        <p:spPr>
          <a:xfrm>
            <a:off x="593164" y="4727575"/>
            <a:ext cx="5465356" cy="1398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3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435" y="5974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435" y="1915612"/>
            <a:ext cx="8229600" cy="421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3C3C-6B4E-AA4A-B726-50E06FD520EC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EBA0-3100-2545-B982-CD2E9E239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3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72"/>
        </a:spcBef>
        <a:spcAft>
          <a:spcPts val="600"/>
        </a:spcAft>
        <a:buClr>
          <a:srgbClr val="82B400"/>
        </a:buClr>
        <a:buSzPct val="88000"/>
        <a:buFont typeface="Lucida Grande CY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62361" y="2528794"/>
            <a:ext cx="8023961" cy="1702213"/>
          </a:xfrm>
        </p:spPr>
        <p:txBody>
          <a:bodyPr>
            <a:normAutofit/>
          </a:bodyPr>
          <a:lstStyle/>
          <a:p>
            <a:r>
              <a:rPr lang="ru-RU" dirty="0">
                <a:cs typeface="Georgia"/>
              </a:rPr>
              <a:t>Как стать </a:t>
            </a:r>
            <a:r>
              <a:rPr lang="ru-RU" dirty="0" smtClean="0">
                <a:cs typeface="Georgia"/>
              </a:rPr>
              <a:t/>
            </a:r>
            <a:br>
              <a:rPr lang="ru-RU" dirty="0" smtClean="0">
                <a:cs typeface="Georgia"/>
              </a:rPr>
            </a:br>
            <a:r>
              <a:rPr lang="ru-RU" dirty="0" smtClean="0">
                <a:cs typeface="Georgia"/>
              </a:rPr>
              <a:t>онлайн</a:t>
            </a:r>
            <a:r>
              <a:rPr lang="ru-RU" dirty="0">
                <a:cs typeface="Georgia"/>
              </a:rPr>
              <a:t>-</a:t>
            </a:r>
            <a:r>
              <a:rPr lang="ru-RU" dirty="0" smtClean="0">
                <a:cs typeface="Georgia"/>
              </a:rPr>
              <a:t>тренером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862" y="4256663"/>
            <a:ext cx="8241109" cy="770020"/>
          </a:xfrm>
        </p:spPr>
        <p:txBody>
          <a:bodyPr/>
          <a:lstStyle/>
          <a:p>
            <a:r>
              <a:rPr lang="ru-RU" sz="2000" b="1" i="1" dirty="0"/>
              <a:t>Ирина </a:t>
            </a:r>
            <a:r>
              <a:rPr lang="ru-RU" sz="2000" b="1" i="1" dirty="0" err="1"/>
              <a:t>Китица</a:t>
            </a:r>
            <a:r>
              <a:rPr lang="ru-RU" sz="2000" i="1" dirty="0"/>
              <a:t>, руководитель </a:t>
            </a:r>
            <a:r>
              <a:rPr lang="ru-RU" sz="2000" i="1" dirty="0" err="1"/>
              <a:t>Вебинар</a:t>
            </a:r>
            <a:r>
              <a:rPr lang="ru-RU" sz="2000" i="1" dirty="0"/>
              <a:t>-Академии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8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2064" y="1256074"/>
            <a:ext cx="8915204" cy="53186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dirty="0">
                <a:solidFill>
                  <a:srgbClr val="000000"/>
                </a:solidFill>
                <a:ea typeface="ＭＳ Ｐゴシック" pitchFamily="-65" charset="-128"/>
              </a:rPr>
              <a:t>Тема 1</a:t>
            </a:r>
            <a:r>
              <a:rPr lang="ru-RU" sz="2000" b="0" dirty="0" smtClean="0">
                <a:solidFill>
                  <a:srgbClr val="000000"/>
                </a:solidFill>
                <a:ea typeface="ＭＳ Ｐゴシック" pitchFamily="-65" charset="-128"/>
              </a:rPr>
              <a:t>:</a:t>
            </a:r>
            <a: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</a:br>
            <a:r>
              <a:rPr lang="ru-RU" dirty="0" err="1" smtClean="0">
                <a:solidFill>
                  <a:srgbClr val="8CC63F"/>
                </a:solidFill>
                <a:ea typeface="ＭＳ Ｐゴシック" pitchFamily="-65" charset="-128"/>
              </a:rPr>
              <a:t>Вебинар</a:t>
            </a: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> </a:t>
            </a:r>
            <a:r>
              <a:rPr lang="ru-RU" dirty="0">
                <a:solidFill>
                  <a:srgbClr val="8CC63F"/>
                </a:solidFill>
                <a:ea typeface="ＭＳ Ｐゴシック" pitchFamily="-65" charset="-128"/>
              </a:rPr>
              <a:t>на 100 </a:t>
            </a: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>%</a:t>
            </a: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4000" dirty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000" dirty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2400" dirty="0">
                <a:ea typeface="ＭＳ Ｐゴシック" pitchFamily="-65" charset="-128"/>
              </a:rPr>
              <a:t>Михаил Перегудов, </a:t>
            </a:r>
            <a:br>
              <a:rPr lang="ru-RU" sz="2400" dirty="0">
                <a:ea typeface="ＭＳ Ｐゴシック" pitchFamily="-65" charset="-128"/>
              </a:rPr>
            </a:br>
            <a:r>
              <a:rPr lang="ru-RU" sz="2400" b="0" dirty="0">
                <a:ea typeface="ＭＳ Ｐゴシック" pitchFamily="-65" charset="-128"/>
              </a:rPr>
              <a:t>директор по маркетингу </a:t>
            </a:r>
            <a:r>
              <a:rPr lang="en-US" sz="2400" b="0" dirty="0" err="1">
                <a:ea typeface="ＭＳ Ｐゴシック" pitchFamily="-65" charset="-128"/>
              </a:rPr>
              <a:t>Webinar.ru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82D200"/>
                </a:solidFill>
                <a:ea typeface="ＭＳ Ｐゴシック" pitchFamily="-65" charset="-128"/>
              </a:rPr>
              <a:t/>
            </a:r>
            <a:br>
              <a:rPr lang="ru-RU" sz="2800" dirty="0">
                <a:solidFill>
                  <a:srgbClr val="82D200"/>
                </a:solidFill>
                <a:ea typeface="ＭＳ Ｐゴシック" pitchFamily="-65" charset="-128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753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6966" y="1256070"/>
            <a:ext cx="8890302" cy="600351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b="0" dirty="0" smtClean="0">
                <a:solidFill>
                  <a:srgbClr val="000000"/>
                </a:solidFill>
                <a:ea typeface="ＭＳ Ｐゴシック" pitchFamily="-65" charset="-128"/>
              </a:rPr>
              <a:t>Тема 2: </a:t>
            </a:r>
            <a: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</a:b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>Методология обучения </a:t>
            </a:r>
            <a:b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>на </a:t>
            </a:r>
            <a:r>
              <a:rPr lang="ru-RU" sz="4000" dirty="0" err="1" smtClean="0">
                <a:solidFill>
                  <a:srgbClr val="8CC63F"/>
                </a:solidFill>
                <a:ea typeface="ＭＳ Ｐゴシック" pitchFamily="-65" charset="-128"/>
              </a:rPr>
              <a:t>вебинарах</a:t>
            </a: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>.</a:t>
            </a:r>
            <a:b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>Внедрение </a:t>
            </a:r>
            <a:r>
              <a:rPr lang="ru-RU" sz="4000" dirty="0" err="1" smtClean="0">
                <a:solidFill>
                  <a:srgbClr val="8CC63F"/>
                </a:solidFill>
                <a:ea typeface="ＭＳ Ｐゴシック" pitchFamily="-65" charset="-128"/>
              </a:rPr>
              <a:t>вебинаров</a:t>
            </a: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>.</a:t>
            </a:r>
            <a: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2200" dirty="0" smtClean="0">
                <a:ea typeface="ＭＳ Ｐゴシック" pitchFamily="-65" charset="-128"/>
              </a:rPr>
              <a:t>Елена </a:t>
            </a:r>
            <a:r>
              <a:rPr lang="ru-RU" sz="2200" dirty="0">
                <a:ea typeface="ＭＳ Ｐゴシック" pitchFamily="-65" charset="-128"/>
              </a:rPr>
              <a:t>Тихомирова, </a:t>
            </a:r>
            <a:r>
              <a:rPr lang="ru-RU" sz="2200" b="0" dirty="0" smtClean="0">
                <a:ea typeface="ＭＳ Ｐゴシック" pitchFamily="-65" charset="-128"/>
              </a:rPr>
              <a:t/>
            </a:r>
            <a:br>
              <a:rPr lang="ru-RU" sz="2200" b="0" dirty="0" smtClean="0">
                <a:ea typeface="ＭＳ Ｐゴシック" pitchFamily="-65" charset="-128"/>
              </a:rPr>
            </a:br>
            <a:r>
              <a:rPr lang="ru-RU" sz="2200" b="0" dirty="0" smtClean="0">
                <a:ea typeface="ＭＳ Ｐゴシック" pitchFamily="-65" charset="-128"/>
              </a:rPr>
              <a:t>генеральный </a:t>
            </a:r>
            <a:r>
              <a:rPr lang="ru-RU" sz="2200" b="0" dirty="0">
                <a:ea typeface="ＭＳ Ｐゴシック" pitchFamily="-65" charset="-128"/>
              </a:rPr>
              <a:t>директор центра </a:t>
            </a:r>
            <a:r>
              <a:rPr lang="ru-RU" sz="2200" b="0" dirty="0" err="1">
                <a:ea typeface="ＭＳ Ｐゴシック" pitchFamily="-65" charset="-128"/>
              </a:rPr>
              <a:t>E-learning</a:t>
            </a:r>
            <a:r>
              <a:rPr lang="ru-RU" sz="2200" b="0" dirty="0">
                <a:ea typeface="ＭＳ Ｐゴシック" pitchFamily="-65" charset="-128"/>
              </a:rPr>
              <a:t/>
            </a:r>
            <a:br>
              <a:rPr lang="ru-RU" sz="2200" b="0" dirty="0">
                <a:ea typeface="ＭＳ Ｐゴシック" pitchFamily="-65" charset="-128"/>
              </a:rPr>
            </a:br>
            <a:r>
              <a:rPr lang="ru-RU" sz="2200" b="0" dirty="0">
                <a:ea typeface="ＭＳ Ｐゴシック" pitchFamily="-65" charset="-128"/>
              </a:rPr>
              <a:t/>
            </a:r>
            <a:br>
              <a:rPr lang="ru-RU" sz="2200" b="0" dirty="0">
                <a:ea typeface="ＭＳ Ｐゴシック" pitchFamily="-65" charset="-128"/>
              </a:rPr>
            </a:br>
            <a:r>
              <a:rPr lang="ru-RU" sz="2200" dirty="0">
                <a:ea typeface="ＭＳ Ｐゴシック" pitchFamily="-65" charset="-128"/>
              </a:rPr>
              <a:t>Владимир Казаков, </a:t>
            </a:r>
            <a:r>
              <a:rPr lang="ru-RU" sz="2200" b="0" dirty="0" smtClean="0">
                <a:ea typeface="ＭＳ Ｐゴシック" pitchFamily="-65" charset="-128"/>
              </a:rPr>
              <a:t/>
            </a:r>
            <a:br>
              <a:rPr lang="ru-RU" sz="2200" b="0" dirty="0" smtClean="0">
                <a:ea typeface="ＭＳ Ｐゴシック" pitchFamily="-65" charset="-128"/>
              </a:rPr>
            </a:br>
            <a:r>
              <a:rPr lang="ru-RU" sz="2200" b="0" dirty="0" smtClean="0">
                <a:ea typeface="ＭＳ Ｐゴシック" pitchFamily="-65" charset="-128"/>
              </a:rPr>
              <a:t>ведущий </a:t>
            </a:r>
            <a:r>
              <a:rPr lang="ru-RU" sz="2200" b="0" dirty="0">
                <a:ea typeface="ＭＳ Ｐゴシック" pitchFamily="-65" charset="-128"/>
              </a:rPr>
              <a:t>специалист по дистанционному </a:t>
            </a:r>
            <a:r>
              <a:rPr lang="ru-RU" sz="2200" b="0" dirty="0" smtClean="0">
                <a:ea typeface="ＭＳ Ｐゴシック" pitchFamily="-65" charset="-128"/>
              </a:rPr>
              <a:t/>
            </a:r>
            <a:br>
              <a:rPr lang="ru-RU" sz="2200" b="0" dirty="0" smtClean="0">
                <a:ea typeface="ＭＳ Ｐゴシック" pitchFamily="-65" charset="-128"/>
              </a:rPr>
            </a:br>
            <a:r>
              <a:rPr lang="ru-RU" sz="2200" b="0" dirty="0" smtClean="0">
                <a:ea typeface="ＭＳ Ｐゴシック" pitchFamily="-65" charset="-128"/>
              </a:rPr>
              <a:t>обучению </a:t>
            </a:r>
            <a:r>
              <a:rPr lang="ru-RU" sz="2200" b="0" dirty="0">
                <a:ea typeface="ＭＳ Ｐゴシック" pitchFamily="-65" charset="-128"/>
              </a:rPr>
              <a:t>компании </a:t>
            </a:r>
            <a:r>
              <a:rPr lang="ru-RU" sz="2200" b="0" dirty="0" err="1">
                <a:ea typeface="ＭＳ Ｐゴシック" pitchFamily="-65" charset="-128"/>
              </a:rPr>
              <a:t>Mary</a:t>
            </a:r>
            <a:r>
              <a:rPr lang="ru-RU" sz="2200" b="0" dirty="0">
                <a:ea typeface="ＭＳ Ｐゴシック" pitchFamily="-65" charset="-128"/>
              </a:rPr>
              <a:t> </a:t>
            </a:r>
            <a:r>
              <a:rPr lang="ru-RU" sz="2200" b="0" dirty="0" err="1">
                <a:ea typeface="ＭＳ Ｐゴシック" pitchFamily="-65" charset="-128"/>
              </a:rPr>
              <a:t>Kay</a:t>
            </a:r>
            <a:r>
              <a:rPr lang="ru-RU" sz="2200" b="0" dirty="0">
                <a:ea typeface="ＭＳ Ｐゴシック" pitchFamily="-65" charset="-128"/>
              </a:rPr>
              <a:t> </a:t>
            </a:r>
            <a:br>
              <a:rPr lang="ru-RU" sz="2200" b="0" dirty="0">
                <a:ea typeface="ＭＳ Ｐゴシック" pitchFamily="-65" charset="-128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  <a:t/>
            </a:r>
            <a:b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225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6966" y="1256070"/>
            <a:ext cx="8890302" cy="57420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dirty="0" smtClean="0">
                <a:solidFill>
                  <a:srgbClr val="000000"/>
                </a:solidFill>
                <a:ea typeface="ＭＳ Ｐゴシック" pitchFamily="-65" charset="-128"/>
              </a:rPr>
              <a:t>Тема 3: </a:t>
            </a:r>
            <a: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</a:br>
            <a:r>
              <a:rPr lang="ru-RU" dirty="0">
                <a:solidFill>
                  <a:srgbClr val="8CC63F"/>
                </a:solidFill>
                <a:ea typeface="ＭＳ Ｐゴシック" pitchFamily="-65" charset="-128"/>
              </a:rPr>
              <a:t>Как продавать с </a:t>
            </a: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>помощью </a:t>
            </a:r>
            <a:r>
              <a:rPr lang="ru-RU" dirty="0" err="1" smtClean="0">
                <a:solidFill>
                  <a:srgbClr val="8CC63F"/>
                </a:solidFill>
                <a:ea typeface="ＭＳ Ｐゴシック" pitchFamily="-65" charset="-128"/>
              </a:rPr>
              <a:t>вебинаров</a:t>
            </a:r>
            <a: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2400" dirty="0">
                <a:ea typeface="ＭＳ Ｐゴシック" pitchFamily="-65" charset="-128"/>
              </a:rPr>
              <a:t>Андрей </a:t>
            </a:r>
            <a:r>
              <a:rPr lang="ru-RU" sz="2400" dirty="0" err="1">
                <a:ea typeface="ＭＳ Ｐゴシック" pitchFamily="-65" charset="-128"/>
              </a:rPr>
              <a:t>Кулинич</a:t>
            </a:r>
            <a:r>
              <a:rPr lang="ru-RU" sz="2400" dirty="0">
                <a:ea typeface="ＭＳ Ｐゴシック" pitchFamily="-65" charset="-128"/>
              </a:rPr>
              <a:t>, </a:t>
            </a:r>
            <a:r>
              <a:rPr lang="ru-RU" sz="2400" dirty="0" smtClean="0">
                <a:ea typeface="ＭＳ Ｐゴシック" pitchFamily="-65" charset="-128"/>
              </a:rPr>
              <a:t/>
            </a:r>
            <a:br>
              <a:rPr lang="ru-RU" sz="240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бизнес </a:t>
            </a:r>
            <a:r>
              <a:rPr lang="ru-RU" sz="2400" b="0" dirty="0">
                <a:ea typeface="ＭＳ Ｐゴシック" pitchFamily="-65" charset="-128"/>
              </a:rPr>
              <a:t>–тренер, специалист </a:t>
            </a:r>
            <a:r>
              <a:rPr lang="ru-RU" sz="2400" b="0" dirty="0" smtClean="0">
                <a:ea typeface="ＭＳ Ｐゴシック" pitchFamily="-65" charset="-128"/>
              </a:rPr>
              <a:t/>
            </a:r>
            <a:br>
              <a:rPr lang="ru-RU" sz="2400" b="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в </a:t>
            </a:r>
            <a:r>
              <a:rPr lang="ru-RU" sz="2400" b="0" dirty="0">
                <a:ea typeface="ＭＳ Ｐゴシック" pitchFamily="-65" charset="-128"/>
              </a:rPr>
              <a:t>области продаж через </a:t>
            </a:r>
            <a:r>
              <a:rPr lang="ru-RU" sz="2400" b="0" dirty="0" err="1">
                <a:ea typeface="ＭＳ Ｐゴシック" pitchFamily="-65" charset="-128"/>
              </a:rPr>
              <a:t>вебинары</a:t>
            </a:r>
            <a:r>
              <a:rPr lang="ru-RU" sz="2400" b="0" dirty="0">
                <a:ea typeface="ＭＳ Ｐゴシック" pitchFamily="-65" charset="-128"/>
              </a:rPr>
              <a:t/>
            </a:r>
            <a:br>
              <a:rPr lang="ru-RU" sz="2400" b="0" dirty="0">
                <a:ea typeface="ＭＳ Ｐゴシック" pitchFamily="-65" charset="-128"/>
              </a:rPr>
            </a:br>
            <a:r>
              <a:rPr lang="ru-RU" sz="2200" b="0" dirty="0">
                <a:ea typeface="ＭＳ Ｐゴシック" pitchFamily="-65" charset="-128"/>
              </a:rPr>
              <a:t/>
            </a:r>
            <a:br>
              <a:rPr lang="ru-RU" sz="2200" b="0" dirty="0">
                <a:ea typeface="ＭＳ Ｐゴシック" pitchFamily="-65" charset="-128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  <a:t/>
            </a:r>
            <a:b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13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6966" y="1256070"/>
            <a:ext cx="8890302" cy="57420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dirty="0" smtClean="0">
                <a:solidFill>
                  <a:srgbClr val="000000"/>
                </a:solidFill>
                <a:ea typeface="ＭＳ Ｐゴシック" pitchFamily="-65" charset="-128"/>
              </a:rPr>
              <a:t>Тема 4: </a:t>
            </a:r>
            <a: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</a:br>
            <a:r>
              <a:rPr lang="ru-RU" dirty="0">
                <a:solidFill>
                  <a:srgbClr val="8CC63F"/>
                </a:solidFill>
                <a:ea typeface="ＭＳ Ｐゴシック" pitchFamily="-65" charset="-128"/>
              </a:rPr>
              <a:t>Ораторское мастерство: </a:t>
            </a: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>адаптируемся </a:t>
            </a:r>
            <a:r>
              <a:rPr lang="ru-RU" dirty="0">
                <a:solidFill>
                  <a:srgbClr val="8CC63F"/>
                </a:solidFill>
                <a:ea typeface="ＭＳ Ｐゴシック" pitchFamily="-65" charset="-128"/>
              </a:rPr>
              <a:t>под </a:t>
            </a:r>
            <a:r>
              <a:rPr lang="ru-RU" dirty="0" err="1" smtClean="0">
                <a:solidFill>
                  <a:srgbClr val="8CC63F"/>
                </a:solidFill>
                <a:ea typeface="ＭＳ Ｐゴシック" pitchFamily="-65" charset="-128"/>
              </a:rPr>
              <a:t>вебинар</a:t>
            </a:r>
            <a: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2400" dirty="0">
                <a:ea typeface="ＭＳ Ｐゴシック" pitchFamily="-65" charset="-128"/>
              </a:rPr>
              <a:t>Дмитрий Устинов, </a:t>
            </a:r>
            <a:r>
              <a:rPr lang="ru-RU" sz="2400" dirty="0" smtClean="0">
                <a:ea typeface="ＭＳ Ｐゴシック" pitchFamily="-65" charset="-128"/>
              </a:rPr>
              <a:t/>
            </a:r>
            <a:br>
              <a:rPr lang="ru-RU" sz="240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профессиональный </a:t>
            </a:r>
            <a:r>
              <a:rPr lang="ru-RU" sz="2400" b="0" dirty="0">
                <a:ea typeface="ＭＳ Ｐゴシック" pitchFamily="-65" charset="-128"/>
              </a:rPr>
              <a:t>тренер  по риторике </a:t>
            </a:r>
            <a:r>
              <a:rPr lang="ru-RU" sz="2400" b="0" dirty="0" smtClean="0">
                <a:ea typeface="ＭＳ Ｐゴシック" pitchFamily="-65" charset="-128"/>
              </a:rPr>
              <a:t/>
            </a:r>
            <a:br>
              <a:rPr lang="ru-RU" sz="2400" b="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и </a:t>
            </a:r>
            <a:r>
              <a:rPr lang="ru-RU" sz="2400" b="0" dirty="0">
                <a:ea typeface="ＭＳ Ｐゴシック" pitchFamily="-65" charset="-128"/>
              </a:rPr>
              <a:t>ораторскому искусству</a:t>
            </a:r>
            <a:br>
              <a:rPr lang="ru-RU" sz="2400" b="0" dirty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/>
            </a:r>
            <a:br>
              <a:rPr lang="ru-RU" sz="2400" b="0" dirty="0" smtClean="0">
                <a:ea typeface="ＭＳ Ｐゴシック" pitchFamily="-65" charset="-128"/>
              </a:rPr>
            </a:br>
            <a:r>
              <a:rPr lang="ru-RU" sz="2200" b="0" dirty="0" smtClean="0">
                <a:ea typeface="ＭＳ Ｐゴシック" pitchFamily="-65" charset="-128"/>
              </a:rPr>
              <a:t/>
            </a:r>
            <a:br>
              <a:rPr lang="ru-RU" sz="2200" b="0" dirty="0" smtClean="0">
                <a:ea typeface="ＭＳ Ｐゴシック" pitchFamily="-65" charset="-128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  <a:t/>
            </a:r>
            <a:b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74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6966" y="1256070"/>
            <a:ext cx="8890302" cy="62831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dirty="0" smtClean="0">
                <a:solidFill>
                  <a:srgbClr val="000000"/>
                </a:solidFill>
                <a:ea typeface="ＭＳ Ｐゴシック" pitchFamily="-65" charset="-128"/>
              </a:rPr>
              <a:t>Тема 5: </a:t>
            </a:r>
            <a: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000000"/>
                </a:solidFill>
                <a:ea typeface="ＭＳ Ｐゴシック" pitchFamily="-65" charset="-128"/>
              </a:rPr>
            </a:br>
            <a:r>
              <a:rPr lang="ru-RU" dirty="0">
                <a:solidFill>
                  <a:srgbClr val="8CC63F"/>
                </a:solidFill>
                <a:ea typeface="ＭＳ Ｐゴシック" pitchFamily="-65" charset="-128"/>
              </a:rPr>
              <a:t>Секреты правильных </a:t>
            </a: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dirty="0" smtClean="0">
                <a:solidFill>
                  <a:srgbClr val="8CC63F"/>
                </a:solidFill>
                <a:ea typeface="ＭＳ Ｐゴシック" pitchFamily="-65" charset="-128"/>
              </a:rPr>
              <a:t>презентаций</a:t>
            </a:r>
            <a: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8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  <a:t/>
            </a:r>
            <a:br>
              <a:rPr lang="ru-RU" sz="4000" dirty="0" smtClean="0">
                <a:solidFill>
                  <a:srgbClr val="8CC63F"/>
                </a:solidFill>
                <a:ea typeface="ＭＳ Ｐゴシック" pitchFamily="-65" charset="-128"/>
              </a:rPr>
            </a:br>
            <a:r>
              <a:rPr lang="ru-RU" sz="2400" dirty="0">
                <a:ea typeface="ＭＳ Ｐゴシック" pitchFamily="-65" charset="-128"/>
              </a:rPr>
              <a:t>Алексей </a:t>
            </a:r>
            <a:r>
              <a:rPr lang="ru-RU" sz="2400" dirty="0" err="1">
                <a:ea typeface="ＭＳ Ｐゴシック" pitchFamily="-65" charset="-128"/>
              </a:rPr>
              <a:t>Каптерев</a:t>
            </a:r>
            <a:r>
              <a:rPr lang="ru-RU" sz="2400" dirty="0">
                <a:ea typeface="ＭＳ Ｐゴシック" pitchFamily="-65" charset="-128"/>
              </a:rPr>
              <a:t>, </a:t>
            </a:r>
            <a:r>
              <a:rPr lang="ru-RU" sz="2400" dirty="0" smtClean="0">
                <a:ea typeface="ＭＳ Ｐゴシック" pitchFamily="-65" charset="-128"/>
              </a:rPr>
              <a:t/>
            </a:r>
            <a:br>
              <a:rPr lang="ru-RU" sz="240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эксперт </a:t>
            </a:r>
            <a:r>
              <a:rPr lang="ru-RU" sz="2400" b="0" dirty="0">
                <a:ea typeface="ＭＳ Ｐゴシック" pitchFamily="-65" charset="-128"/>
              </a:rPr>
              <a:t>в области презентаций </a:t>
            </a:r>
            <a:r>
              <a:rPr lang="ru-RU" sz="2400" b="0" dirty="0" smtClean="0">
                <a:ea typeface="ＭＳ Ｐゴシック" pitchFamily="-65" charset="-128"/>
              </a:rPr>
              <a:t/>
            </a:r>
            <a:br>
              <a:rPr lang="ru-RU" sz="2400" b="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№</a:t>
            </a:r>
            <a:r>
              <a:rPr lang="ru-RU" sz="2400" b="0" dirty="0">
                <a:ea typeface="ＭＳ Ｐゴシック" pitchFamily="-65" charset="-128"/>
              </a:rPr>
              <a:t>1 в России</a:t>
            </a:r>
            <a:r>
              <a:rPr lang="ru-RU" sz="2400" dirty="0">
                <a:ea typeface="ＭＳ Ｐゴシック" pitchFamily="-65" charset="-128"/>
              </a:rPr>
              <a:t/>
            </a:r>
            <a:br>
              <a:rPr lang="ru-RU" sz="2400" dirty="0">
                <a:ea typeface="ＭＳ Ｐゴシック" pitchFamily="-65" charset="-128"/>
              </a:rPr>
            </a:br>
            <a:r>
              <a:rPr lang="ru-RU" sz="2400" dirty="0">
                <a:ea typeface="ＭＳ Ｐゴシック" pitchFamily="-65" charset="-128"/>
              </a:rPr>
              <a:t/>
            </a:r>
            <a:br>
              <a:rPr lang="ru-RU" sz="2400" dirty="0">
                <a:ea typeface="ＭＳ Ｐゴシック" pitchFamily="-65" charset="-128"/>
              </a:rPr>
            </a:br>
            <a:r>
              <a:rPr lang="ru-RU" sz="2400" dirty="0">
                <a:ea typeface="ＭＳ Ｐゴシック" pitchFamily="-65" charset="-128"/>
              </a:rPr>
              <a:t>Вера Ковалева, </a:t>
            </a:r>
            <a:r>
              <a:rPr lang="ru-RU" sz="2400" dirty="0" smtClean="0">
                <a:ea typeface="ＭＳ Ｐゴシック" pitchFamily="-65" charset="-128"/>
              </a:rPr>
              <a:t/>
            </a:r>
            <a:br>
              <a:rPr lang="ru-RU" sz="240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основатель </a:t>
            </a:r>
            <a:r>
              <a:rPr lang="ru-RU" sz="2400" b="0" dirty="0">
                <a:ea typeface="ＭＳ Ｐゴシック" pitchFamily="-65" charset="-128"/>
              </a:rPr>
              <a:t>Международной высшей </a:t>
            </a:r>
            <a:r>
              <a:rPr lang="ru-RU" sz="2400" b="0" dirty="0" smtClean="0">
                <a:ea typeface="ＭＳ Ｐゴシック" pitchFamily="-65" charset="-128"/>
              </a:rPr>
              <a:t/>
            </a:r>
            <a:br>
              <a:rPr lang="ru-RU" sz="2400" b="0" dirty="0" smtClean="0">
                <a:ea typeface="ＭＳ Ｐゴシック" pitchFamily="-65" charset="-128"/>
              </a:rPr>
            </a:br>
            <a:r>
              <a:rPr lang="ru-RU" sz="2400" b="0" dirty="0" smtClean="0">
                <a:ea typeface="ＭＳ Ｐゴシック" pitchFamily="-65" charset="-128"/>
              </a:rPr>
              <a:t>школы презентаций </a:t>
            </a:r>
            <a:r>
              <a:rPr lang="ru-RU" sz="2400" b="0" dirty="0">
                <a:ea typeface="ＭＳ Ｐゴシック" pitchFamily="-65" charset="-128"/>
              </a:rPr>
              <a:t>и </a:t>
            </a:r>
            <a:r>
              <a:rPr lang="ru-RU" sz="2400" b="0" dirty="0" smtClean="0">
                <a:ea typeface="ＭＳ Ｐゴシック" pitchFamily="-65" charset="-128"/>
              </a:rPr>
              <a:t>коммуникаций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  <a:t/>
            </a:r>
            <a:br>
              <a:rPr lang="ru-RU" sz="3200" dirty="0" smtClean="0">
                <a:solidFill>
                  <a:srgbClr val="82D200"/>
                </a:solidFill>
                <a:ea typeface="ＭＳ Ｐゴシック" pitchFamily="-65" charset="-128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903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2622" y="463367"/>
            <a:ext cx="8365487" cy="739791"/>
          </a:xfrm>
        </p:spPr>
        <p:txBody>
          <a:bodyPr/>
          <a:lstStyle/>
          <a:p>
            <a:pPr algn="ctr"/>
            <a:r>
              <a:rPr lang="ru-RU" dirty="0" smtClean="0"/>
              <a:t>Экзамен </a:t>
            </a:r>
            <a:r>
              <a:rPr lang="ru-RU" dirty="0"/>
              <a:t>и </a:t>
            </a:r>
            <a:r>
              <a:rPr lang="ru-RU" dirty="0" smtClean="0"/>
              <a:t>сертификация</a:t>
            </a:r>
            <a:endParaRPr lang="ru-RU" dirty="0"/>
          </a:p>
        </p:txBody>
      </p:sp>
      <p:pic>
        <p:nvPicPr>
          <p:cNvPr id="4" name="Рисунок 12" descr="Мария Потапова.png"/>
          <p:cNvPicPr>
            <a:picLocks noChangeAspect="1"/>
          </p:cNvPicPr>
          <p:nvPr/>
        </p:nvPicPr>
        <p:blipFill rotWithShape="1">
          <a:blip r:embed="rId2" cstate="print"/>
          <a:srcRect t="8090" b="5433"/>
          <a:stretch/>
        </p:blipFill>
        <p:spPr>
          <a:xfrm>
            <a:off x="636465" y="1615071"/>
            <a:ext cx="3816424" cy="2054902"/>
          </a:xfrm>
          <a:prstGeom prst="rect">
            <a:avLst/>
          </a:prstGeom>
        </p:spPr>
      </p:pic>
      <p:pic>
        <p:nvPicPr>
          <p:cNvPr id="5" name="Рисунок 16" descr="Сергей Ковальчук.png"/>
          <p:cNvPicPr>
            <a:picLocks noChangeAspect="1"/>
          </p:cNvPicPr>
          <p:nvPr/>
        </p:nvPicPr>
        <p:blipFill rotWithShape="1">
          <a:blip r:embed="rId3" cstate="print"/>
          <a:srcRect t="7657" b="4785"/>
          <a:stretch/>
        </p:blipFill>
        <p:spPr>
          <a:xfrm>
            <a:off x="4663749" y="3871367"/>
            <a:ext cx="3836120" cy="2113594"/>
          </a:xfrm>
          <a:prstGeom prst="rect">
            <a:avLst/>
          </a:prstGeom>
        </p:spPr>
      </p:pic>
      <p:pic>
        <p:nvPicPr>
          <p:cNvPr id="6" name="Рисунок 17" descr="Сергей Шумилин.png"/>
          <p:cNvPicPr>
            <a:picLocks noChangeAspect="1"/>
          </p:cNvPicPr>
          <p:nvPr/>
        </p:nvPicPr>
        <p:blipFill rotWithShape="1">
          <a:blip r:embed="rId4" cstate="print"/>
          <a:srcRect t="8209" b="5448"/>
          <a:stretch/>
        </p:blipFill>
        <p:spPr>
          <a:xfrm>
            <a:off x="4663749" y="1615072"/>
            <a:ext cx="3836120" cy="2054902"/>
          </a:xfrm>
          <a:prstGeom prst="rect">
            <a:avLst/>
          </a:prstGeom>
        </p:spPr>
      </p:pic>
      <p:pic>
        <p:nvPicPr>
          <p:cNvPr id="7" name="Рисунок 19" descr="Наталья Щукина.png"/>
          <p:cNvPicPr>
            <a:picLocks noChangeAspect="1"/>
          </p:cNvPicPr>
          <p:nvPr/>
        </p:nvPicPr>
        <p:blipFill rotWithShape="1">
          <a:blip r:embed="rId5" cstate="print"/>
          <a:srcRect t="7840" b="5821"/>
          <a:stretch/>
        </p:blipFill>
        <p:spPr>
          <a:xfrm>
            <a:off x="636465" y="3883688"/>
            <a:ext cx="3816424" cy="21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3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1" descr="Cертификат-02.png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446417" y="647443"/>
            <a:ext cx="3916948" cy="5540587"/>
          </a:xfrm>
          <a:prstGeom prst="roundRect">
            <a:avLst>
              <a:gd name="adj" fmla="val 1650"/>
            </a:avLst>
          </a:prstGeom>
          <a:ln w="76200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5500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1097395" y="935789"/>
            <a:ext cx="6896920" cy="5036836"/>
          </a:xfrm>
          <a:prstGeom prst="roundRect">
            <a:avLst>
              <a:gd name="adj" fmla="val 1650"/>
            </a:avLst>
          </a:prstGeom>
          <a:ln w="76200" cmpd="sng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612809" y="2447514"/>
            <a:ext cx="1885190" cy="396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 descr="Логотип_разработка_под сетку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617" y="2447514"/>
            <a:ext cx="1809307" cy="3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9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157974" y="909001"/>
            <a:ext cx="7495752" cy="3548854"/>
          </a:xfrm>
        </p:spPr>
        <p:txBody>
          <a:bodyPr>
            <a:noAutofit/>
          </a:bodyPr>
          <a:lstStyle/>
          <a:p>
            <a:r>
              <a:rPr lang="ru-RU" sz="3600" b="0" i="1" dirty="0" smtClean="0"/>
              <a:t>«Учиться </a:t>
            </a:r>
            <a:r>
              <a:rPr lang="ru-RU" sz="3600" b="0" i="1" dirty="0"/>
              <a:t>и, когда придет время, прикладывать усвоенное к делу — </a:t>
            </a:r>
            <a:r>
              <a:rPr lang="ru-RU" sz="3600" b="0" i="1" dirty="0" smtClean="0"/>
              <a:t/>
            </a:r>
            <a:br>
              <a:rPr lang="ru-RU" sz="3600" b="0" i="1" dirty="0" smtClean="0"/>
            </a:br>
            <a:r>
              <a:rPr lang="ru-RU" sz="3600" b="0" i="1" dirty="0" smtClean="0"/>
              <a:t>разве </a:t>
            </a:r>
            <a:r>
              <a:rPr lang="ru-RU" sz="3600" b="0" i="1" dirty="0"/>
              <a:t>это не прекрасно</a:t>
            </a:r>
            <a:r>
              <a:rPr lang="ru-RU" sz="3600" b="0" i="1" dirty="0" smtClean="0"/>
              <a:t>!»</a:t>
            </a:r>
            <a:r>
              <a:rPr lang="ru-RU" sz="3600" b="0" dirty="0"/>
              <a:t/>
            </a:r>
            <a:br>
              <a:rPr lang="ru-RU" sz="3600" b="0" dirty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400" b="0" dirty="0" smtClean="0"/>
              <a:t>Конфуций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/>
              <a:t/>
            </a:r>
            <a:br>
              <a:rPr lang="ru-RU" sz="2000" b="0" dirty="0"/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xmlns="" val="13536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Логотип_разработка_под сетку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737" y="2789273"/>
            <a:ext cx="4622261" cy="8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3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3940" y="413299"/>
            <a:ext cx="7870491" cy="6081183"/>
          </a:xfrm>
          <a:prstGeom prst="roundRect">
            <a:avLst>
              <a:gd name="adj" fmla="val 1094"/>
            </a:avLst>
          </a:prstGeom>
          <a:noFill/>
          <a:ln w="57150" cmpd="sng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7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8015" y="1071182"/>
            <a:ext cx="83654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8CC63F"/>
                </a:solidFill>
              </a:rPr>
              <a:t>Проблема 1</a:t>
            </a:r>
            <a:r>
              <a:rPr lang="ru-RU" sz="2400" dirty="0" smtClean="0">
                <a:solidFill>
                  <a:srgbClr val="8CC63F"/>
                </a:solidFill>
              </a:rPr>
              <a:t>: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8CC63F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4400" b="1" dirty="0" smtClean="0"/>
              <a:t>Чтобы </a:t>
            </a:r>
            <a:r>
              <a:rPr lang="ru-RU" sz="4400" b="1" dirty="0" err="1"/>
              <a:t>вебинары</a:t>
            </a:r>
            <a:r>
              <a:rPr lang="ru-RU" sz="4400" b="1" dirty="0"/>
              <a:t> приносили пользу, </a:t>
            </a:r>
            <a:r>
              <a:rPr lang="ru-RU" sz="4400" b="1" dirty="0" smtClean="0"/>
              <a:t>нужно </a:t>
            </a:r>
            <a:r>
              <a:rPr lang="ru-RU" sz="4400" b="1" dirty="0"/>
              <a:t>уметь ими пользоваться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8015" y="1071182"/>
            <a:ext cx="83654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8CC63F"/>
                </a:solidFill>
              </a:rPr>
              <a:t>Проблема </a:t>
            </a:r>
            <a:r>
              <a:rPr lang="ru-RU" sz="2400" dirty="0" smtClean="0">
                <a:solidFill>
                  <a:srgbClr val="8CC63F"/>
                </a:solidFill>
              </a:rPr>
              <a:t>2: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8CC63F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4400" b="1" dirty="0"/>
              <a:t>Базового обучения </a:t>
            </a:r>
            <a:r>
              <a:rPr lang="ru-RU" sz="4400" b="1" dirty="0" smtClean="0"/>
              <a:t>оказалось</a:t>
            </a:r>
            <a:br>
              <a:rPr lang="ru-RU" sz="4400" b="1" dirty="0" smtClean="0"/>
            </a:br>
            <a:r>
              <a:rPr lang="ru-RU" sz="4400" b="1" dirty="0" smtClean="0"/>
              <a:t>недостаточно</a:t>
            </a:r>
            <a:endParaRPr lang="ru-RU" sz="4400" dirty="0" smtClean="0"/>
          </a:p>
          <a:p>
            <a:pPr marL="0" indent="0" algn="ctr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125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Клиенты спрашивали: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305" y="1712582"/>
            <a:ext cx="8365485" cy="4301787"/>
          </a:xfrm>
        </p:spPr>
        <p:txBody>
          <a:bodyPr/>
          <a:lstStyle/>
          <a:p>
            <a:r>
              <a:rPr lang="ru-RU" dirty="0"/>
              <a:t>Как подготовить </a:t>
            </a:r>
            <a:r>
              <a:rPr lang="ru-RU" dirty="0" err="1"/>
              <a:t>вебинар</a:t>
            </a:r>
            <a:r>
              <a:rPr lang="ru-RU" dirty="0"/>
              <a:t>?</a:t>
            </a:r>
          </a:p>
          <a:p>
            <a:r>
              <a:rPr lang="ru-RU" dirty="0"/>
              <a:t>Как его продвигать?</a:t>
            </a:r>
          </a:p>
          <a:p>
            <a:r>
              <a:rPr lang="ru-RU" dirty="0"/>
              <a:t>В какое время его проводить?</a:t>
            </a:r>
          </a:p>
          <a:p>
            <a:r>
              <a:rPr lang="ru-RU" dirty="0"/>
              <a:t>Что делать если  участник не слышит меня?</a:t>
            </a:r>
          </a:p>
          <a:p>
            <a:r>
              <a:rPr lang="ru-RU" dirty="0"/>
              <a:t>Куда  смотреть?</a:t>
            </a:r>
          </a:p>
          <a:p>
            <a:r>
              <a:rPr lang="ru-RU" dirty="0"/>
              <a:t>Как говорить?</a:t>
            </a:r>
          </a:p>
          <a:p>
            <a:r>
              <a:rPr lang="ru-RU" dirty="0"/>
              <a:t>Когда отвечать на вопросы?</a:t>
            </a:r>
          </a:p>
          <a:p>
            <a:r>
              <a:rPr lang="ru-RU" dirty="0"/>
              <a:t>Как сделать хорошую презентацию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55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8015" y="1071182"/>
            <a:ext cx="83654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8CC63F"/>
                </a:solidFill>
              </a:rPr>
              <a:t>Проблема </a:t>
            </a:r>
            <a:r>
              <a:rPr lang="ru-RU" sz="2400" dirty="0" smtClean="0">
                <a:solidFill>
                  <a:srgbClr val="8CC63F"/>
                </a:solidFill>
              </a:rPr>
              <a:t>3: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8CC63F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4400" b="1" dirty="0"/>
              <a:t>На рынке не </a:t>
            </a:r>
            <a:r>
              <a:rPr lang="ru-RU" sz="4400" b="1" dirty="0" smtClean="0"/>
              <a:t>было </a:t>
            </a:r>
            <a:br>
              <a:rPr lang="ru-RU" sz="4400" b="1" dirty="0" smtClean="0"/>
            </a:br>
            <a:r>
              <a:rPr lang="ru-RU" sz="4400" b="1" dirty="0" smtClean="0"/>
              <a:t>ничего подобного</a:t>
            </a:r>
            <a:endParaRPr lang="ru-RU" sz="4400" b="1" dirty="0"/>
          </a:p>
          <a:p>
            <a:pPr marL="0" indent="0" algn="ctr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495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_new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388" y="1793104"/>
            <a:ext cx="6249264" cy="30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2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104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стать  онлайн-тренером</vt:lpstr>
      <vt:lpstr>«Учиться и, когда придет время, прикладывать усвоенное к делу —  разве это не прекрасно!»  Конфуций  </vt:lpstr>
      <vt:lpstr>Слайд 3</vt:lpstr>
      <vt:lpstr>Слайд 4</vt:lpstr>
      <vt:lpstr>Слайд 5</vt:lpstr>
      <vt:lpstr>Слайд 6</vt:lpstr>
      <vt:lpstr>Клиенты спрашивали: </vt:lpstr>
      <vt:lpstr>Слайд 8</vt:lpstr>
      <vt:lpstr>Слайд 9</vt:lpstr>
      <vt:lpstr>Тема 1: Вебинар на 100 %  Михаил Перегудов,  директор по маркетингу Webinar.ru  </vt:lpstr>
      <vt:lpstr>Тема 2:  Методология обучения  на вебинарах. Внедрение вебинаров.  Елена Тихомирова,  генеральный директор центра E-learning  Владимир Казаков,  ведущий специалист по дистанционному  обучению компании Mary Kay    </vt:lpstr>
      <vt:lpstr>Тема 3:  Как продавать с  помощью вебинаров  Андрей Кулинич,  бизнес –тренер, специалист  в области продаж через вебинары    </vt:lpstr>
      <vt:lpstr>Тема 4:  Ораторское мастерство:  адаптируемся под вебинар  Дмитрий Устинов,  профессиональный тренер  по риторике  и ораторскому искусству     </vt:lpstr>
      <vt:lpstr>Тема 5:  Секреты правильных  презентаций  Алексей Каптерев,  эксперт в области презентаций  №1 в России  Вера Ковалева,  основатель Международной высшей  школы презентаций и коммуникаций  </vt:lpstr>
      <vt:lpstr>Экзамен и сертификация</vt:lpstr>
      <vt:lpstr>Слайд 16</vt:lpstr>
      <vt:lpstr>Слайд 17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-</cp:lastModifiedBy>
  <cp:revision>210</cp:revision>
  <dcterms:created xsi:type="dcterms:W3CDTF">2013-03-12T07:47:28Z</dcterms:created>
  <dcterms:modified xsi:type="dcterms:W3CDTF">2013-06-17T08:40:27Z</dcterms:modified>
</cp:coreProperties>
</file>