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63" r:id="rId3"/>
    <p:sldId id="301" r:id="rId4"/>
    <p:sldId id="326" r:id="rId5"/>
    <p:sldId id="377" r:id="rId6"/>
    <p:sldId id="380" r:id="rId7"/>
    <p:sldId id="385" r:id="rId8"/>
    <p:sldId id="386" r:id="rId9"/>
    <p:sldId id="387" r:id="rId10"/>
    <p:sldId id="392" r:id="rId11"/>
    <p:sldId id="375" r:id="rId12"/>
    <p:sldId id="410" r:id="rId13"/>
    <p:sldId id="412" r:id="rId14"/>
    <p:sldId id="373" r:id="rId15"/>
    <p:sldId id="402" r:id="rId16"/>
    <p:sldId id="389" r:id="rId17"/>
    <p:sldId id="325" r:id="rId18"/>
    <p:sldId id="409" r:id="rId19"/>
    <p:sldId id="313" r:id="rId20"/>
    <p:sldId id="393" r:id="rId21"/>
    <p:sldId id="376" r:id="rId22"/>
    <p:sldId id="317" r:id="rId23"/>
    <p:sldId id="361" r:id="rId24"/>
    <p:sldId id="320" r:id="rId25"/>
    <p:sldId id="398" r:id="rId26"/>
    <p:sldId id="371" r:id="rId27"/>
    <p:sldId id="374" r:id="rId28"/>
    <p:sldId id="372" r:id="rId29"/>
    <p:sldId id="390" r:id="rId30"/>
    <p:sldId id="391" r:id="rId31"/>
    <p:sldId id="411" r:id="rId32"/>
    <p:sldId id="369" r:id="rId33"/>
    <p:sldId id="346" r:id="rId34"/>
    <p:sldId id="414" r:id="rId35"/>
    <p:sldId id="328" r:id="rId36"/>
    <p:sldId id="417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40" r:id="rId45"/>
    <p:sldId id="341" r:id="rId46"/>
    <p:sldId id="370" r:id="rId47"/>
    <p:sldId id="347" r:id="rId48"/>
    <p:sldId id="394" r:id="rId49"/>
    <p:sldId id="395" r:id="rId50"/>
    <p:sldId id="396" r:id="rId51"/>
    <p:sldId id="348" r:id="rId52"/>
    <p:sldId id="418" r:id="rId53"/>
    <p:sldId id="349" r:id="rId54"/>
    <p:sldId id="397" r:id="rId55"/>
    <p:sldId id="352" r:id="rId56"/>
    <p:sldId id="353" r:id="rId57"/>
    <p:sldId id="355" r:id="rId58"/>
    <p:sldId id="356" r:id="rId59"/>
    <p:sldId id="357" r:id="rId60"/>
    <p:sldId id="419" r:id="rId61"/>
    <p:sldId id="358" r:id="rId62"/>
    <p:sldId id="401" r:id="rId63"/>
    <p:sldId id="399" r:id="rId64"/>
    <p:sldId id="420" r:id="rId65"/>
    <p:sldId id="421" r:id="rId66"/>
    <p:sldId id="422" r:id="rId67"/>
    <p:sldId id="423" r:id="rId68"/>
    <p:sldId id="424" r:id="rId69"/>
    <p:sldId id="425" r:id="rId70"/>
  </p:sldIdLst>
  <p:sldSz cx="9906000" cy="6858000" type="A4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F7F7F7"/>
    <a:srgbClr val="E9E9E9"/>
    <a:srgbClr val="FF9900"/>
    <a:srgbClr val="8CC63F"/>
    <a:srgbClr val="B0B0B0"/>
    <a:srgbClr val="82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86" autoAdjust="0"/>
  </p:normalViewPr>
  <p:slideViewPr>
    <p:cSldViewPr snapToGrid="0" snapToObjects="1">
      <p:cViewPr varScale="1">
        <p:scale>
          <a:sx n="74" d="100"/>
          <a:sy n="74" d="100"/>
        </p:scale>
        <p:origin x="108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EDD81-77D7-904F-9F8C-B7AD5E64763B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BC2E-B068-8342-B822-DDAF8093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9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26119" y="2040850"/>
            <a:ext cx="9642298" cy="4680629"/>
          </a:xfrm>
          <a:prstGeom prst="roundRect">
            <a:avLst>
              <a:gd name="adj" fmla="val 1623"/>
            </a:avLst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09225" y="2492164"/>
            <a:ext cx="8692624" cy="3316649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870" y="5808810"/>
            <a:ext cx="6934200" cy="770020"/>
          </a:xfr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513587" y="6356354"/>
            <a:ext cx="23114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339087" y="5808815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13587" y="5299981"/>
            <a:ext cx="23114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Изображение 7" descr="Webin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"/>
            <a:ext cx="5633070" cy="20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26119" y="127001"/>
            <a:ext cx="9642298" cy="6594474"/>
          </a:xfrm>
          <a:prstGeom prst="roundRect">
            <a:avLst>
              <a:gd name="adj" fmla="val 9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70"/>
            <a:ext cx="9062611" cy="1097231"/>
          </a:xfrm>
        </p:spPr>
        <p:txBody>
          <a:bodyPr anchor="t">
            <a:normAutofit/>
          </a:bodyPr>
          <a:lstStyle>
            <a:lvl1pPr algn="l">
              <a:lnSpc>
                <a:spcPct val="70000"/>
              </a:lnSpc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712582"/>
            <a:ext cx="9062609" cy="4525963"/>
          </a:xfrm>
        </p:spPr>
        <p:txBody>
          <a:bodyPr>
            <a:noAutofit/>
          </a:bodyPr>
          <a:lstStyle>
            <a:lvl2pPr marL="742950" indent="-285750">
              <a:buSzPct val="111000"/>
              <a:buFont typeface="Arial"/>
              <a:buChar char="•"/>
              <a:defRPr/>
            </a:lvl2pPr>
            <a:lvl3pPr marL="1143000" indent="-228600">
              <a:buFont typeface="Lucida Grande CY"/>
              <a:buChar char="−"/>
              <a:defRPr/>
            </a:lvl3pPr>
            <a:lvl5pPr marL="2057400" indent="-228600">
              <a:buFont typeface="Arial"/>
              <a:buChar char="❯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692048" y="6356355"/>
            <a:ext cx="23114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517548" y="5795443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692048" y="5218592"/>
            <a:ext cx="23114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9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26119" y="127001"/>
            <a:ext cx="9642298" cy="6594474"/>
          </a:xfrm>
          <a:prstGeom prst="roundRect">
            <a:avLst>
              <a:gd name="adj" fmla="val 982"/>
            </a:avLst>
          </a:prstGeom>
          <a:solidFill>
            <a:srgbClr val="8C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80847" y="589538"/>
            <a:ext cx="5630039" cy="2873386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0844" y="5129676"/>
            <a:ext cx="5718819" cy="130955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714977" y="6173792"/>
            <a:ext cx="23114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t>01.11.2013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540477" y="5661600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872847" y="5129676"/>
            <a:ext cx="23114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idx="13" hasCustomPrompt="1"/>
          </p:nvPr>
        </p:nvSpPr>
        <p:spPr>
          <a:xfrm>
            <a:off x="482145" y="612776"/>
            <a:ext cx="2810546" cy="25679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75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26119" y="127001"/>
            <a:ext cx="9642298" cy="6594474"/>
          </a:xfrm>
          <a:prstGeom prst="roundRect">
            <a:avLst>
              <a:gd name="adj" fmla="val 9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2594" y="524315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595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595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-2531533" y="5761043"/>
            <a:ext cx="23114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-3357033" y="6356355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-2531533" y="5178903"/>
            <a:ext cx="23114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612" y="250021"/>
            <a:ext cx="7943130" cy="4358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2508604" y="6320372"/>
            <a:ext cx="2311400" cy="365125"/>
          </a:xfrm>
        </p:spPr>
        <p:txBody>
          <a:bodyPr/>
          <a:lstStyle/>
          <a:p>
            <a:fld id="{6AA33C3C-6B4E-AA4A-B726-50E06FD520E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3334104" y="5807080"/>
            <a:ext cx="31369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508604" y="5270799"/>
            <a:ext cx="2311400" cy="365125"/>
          </a:xfrm>
        </p:spPr>
        <p:txBody>
          <a:bodyPr/>
          <a:lstStyle/>
          <a:p>
            <a:fld id="{6458EBA0-3100-2545-B982-CD2E9E2393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омер слайда 8"/>
          <p:cNvSpPr txBox="1">
            <a:spLocks/>
          </p:cNvSpPr>
          <p:nvPr userDrawn="1"/>
        </p:nvSpPr>
        <p:spPr>
          <a:xfrm>
            <a:off x="-2508604" y="47505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58EBA0-3100-2545-B982-CD2E9E239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Содержимое 3"/>
          <p:cNvSpPr>
            <a:spLocks noGrp="1"/>
          </p:cNvSpPr>
          <p:nvPr>
            <p:ph sz="half" idx="2"/>
          </p:nvPr>
        </p:nvSpPr>
        <p:spPr>
          <a:xfrm>
            <a:off x="642595" y="4727575"/>
            <a:ext cx="5920802" cy="1398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721" y="59749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721" y="1915617"/>
            <a:ext cx="8915400" cy="421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3C3C-6B4E-AA4A-B726-50E06FD520E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EBA0-3100-2545-B982-CD2E9E23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72"/>
        </a:spcBef>
        <a:spcAft>
          <a:spcPts val="600"/>
        </a:spcAft>
        <a:buClr>
          <a:srgbClr val="82B400"/>
        </a:buClr>
        <a:buSzPct val="88000"/>
        <a:buFont typeface="Lucida Grande CY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09225" y="2657075"/>
            <a:ext cx="8692624" cy="1050130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cs typeface="Georgia"/>
              </a:rPr>
              <a:t>Вебинар</a:t>
            </a:r>
            <a:r>
              <a:rPr lang="ru-RU" sz="7200" dirty="0" smtClean="0">
                <a:cs typeface="Georgia"/>
              </a:rPr>
              <a:t> на 100</a:t>
            </a:r>
            <a:r>
              <a:rPr lang="en-US" sz="7200" dirty="0" smtClean="0">
                <a:cs typeface="Georgia"/>
              </a:rPr>
              <a:t>%</a:t>
            </a:r>
            <a:endParaRPr lang="ru-RU" sz="72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358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Что делать, если пропал интернет?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6584606448508d7ed20cb8fdf3d226a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754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271274589_cascatul-molipsitor06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49" y="3"/>
            <a:ext cx="11134495" cy="68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abin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292" y="-24370"/>
            <a:ext cx="11261680" cy="6893042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5400000">
            <a:off x="5054715" y="36329"/>
            <a:ext cx="3575975" cy="338895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7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делал не так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0161" y="1441665"/>
            <a:ext cx="8699992" cy="4961451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Не напомнил людям о начале </a:t>
            </a:r>
            <a:r>
              <a:rPr lang="ru-RU" sz="2400" dirty="0" err="1" smtClean="0"/>
              <a:t>вебинаре</a:t>
            </a:r>
            <a:endParaRPr lang="ru-RU" sz="2400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Написал плохой анонс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Выступал слишком долго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Говорил слишком быстро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Не задавал вопросов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Не отвечал на вопросы (или отвечал не так)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Неправильно расположил свет и камеру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Сделал скучные слайды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Не использовал рисование, опросы, видео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И так далее…</a:t>
            </a:r>
          </a:p>
        </p:txBody>
      </p:sp>
    </p:spTree>
    <p:extLst>
      <p:ext uri="{BB962C8B-B14F-4D97-AF65-F5344CB8AC3E}">
        <p14:creationId xmlns:p14="http://schemas.microsoft.com/office/powerpoint/2010/main" val="1233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09225" y="2657075"/>
            <a:ext cx="8692624" cy="1050130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cs typeface="Georgia"/>
              </a:rPr>
              <a:t>Вебинар</a:t>
            </a:r>
            <a:r>
              <a:rPr lang="ru-RU" sz="7200" dirty="0" smtClean="0">
                <a:cs typeface="Georgia"/>
              </a:rPr>
              <a:t> на 100</a:t>
            </a:r>
            <a:r>
              <a:rPr lang="en-US" sz="7200" dirty="0" smtClean="0">
                <a:cs typeface="Georgia"/>
              </a:rPr>
              <a:t>%</a:t>
            </a:r>
            <a:endParaRPr lang="ru-RU" sz="72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513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5510" y="576715"/>
            <a:ext cx="9631509" cy="13987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3 </a:t>
            </a:r>
            <a:r>
              <a:rPr lang="ru-RU" dirty="0" smtClean="0"/>
              <a:t>шага к идеальному </a:t>
            </a:r>
            <a:r>
              <a:rPr lang="ru-RU" dirty="0" err="1" smtClean="0"/>
              <a:t>вебинару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68"/>
            <a:ext cx="9062611" cy="729608"/>
          </a:xfrm>
        </p:spPr>
        <p:txBody>
          <a:bodyPr>
            <a:noAutofit/>
          </a:bodyPr>
          <a:lstStyle/>
          <a:p>
            <a:r>
              <a:rPr lang="ru-RU" dirty="0"/>
              <a:t>Что такое эффективный </a:t>
            </a:r>
            <a:r>
              <a:rPr lang="ru-RU" dirty="0" err="1" smtClean="0"/>
              <a:t>вебинар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712587"/>
            <a:ext cx="8950159" cy="430178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8CC63F"/>
                </a:solidFill>
              </a:rPr>
              <a:t>Эффективный </a:t>
            </a:r>
            <a:r>
              <a:rPr lang="ru-RU" sz="3200" b="1" dirty="0" err="1">
                <a:solidFill>
                  <a:srgbClr val="8CC63F"/>
                </a:solidFill>
              </a:rPr>
              <a:t>вебинар</a:t>
            </a:r>
            <a:r>
              <a:rPr lang="ru-RU" sz="3200" b="1" dirty="0">
                <a:solidFill>
                  <a:srgbClr val="8CC63F"/>
                </a:solidFill>
              </a:rPr>
              <a:t> – это</a:t>
            </a:r>
            <a:r>
              <a:rPr lang="ru-RU" sz="3200" b="1" dirty="0" smtClean="0">
                <a:solidFill>
                  <a:srgbClr val="8CC63F"/>
                </a:solidFill>
              </a:rPr>
              <a:t>…</a:t>
            </a:r>
            <a:endParaRPr lang="ru-RU" sz="3200" b="1" dirty="0">
              <a:solidFill>
                <a:srgbClr val="8CC63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9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68"/>
            <a:ext cx="9062611" cy="729608"/>
          </a:xfrm>
        </p:spPr>
        <p:txBody>
          <a:bodyPr>
            <a:noAutofit/>
          </a:bodyPr>
          <a:lstStyle/>
          <a:p>
            <a:r>
              <a:rPr lang="ru-RU" dirty="0"/>
              <a:t>Что такое эффективный </a:t>
            </a:r>
            <a:r>
              <a:rPr lang="ru-RU" dirty="0" err="1" smtClean="0"/>
              <a:t>вебинар</a:t>
            </a:r>
            <a:r>
              <a:rPr lang="ru-RU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712587"/>
            <a:ext cx="8950159" cy="430178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8CC63F"/>
                </a:solidFill>
              </a:rPr>
              <a:t>Эффективный </a:t>
            </a:r>
            <a:r>
              <a:rPr lang="ru-RU" sz="3200" b="1" dirty="0" err="1" smtClean="0">
                <a:solidFill>
                  <a:srgbClr val="8CC63F"/>
                </a:solidFill>
              </a:rPr>
              <a:t>вебинар</a:t>
            </a:r>
            <a:r>
              <a:rPr lang="ru-RU" sz="3200" b="1" dirty="0" smtClean="0">
                <a:solidFill>
                  <a:srgbClr val="8CC63F"/>
                </a:solidFill>
              </a:rPr>
              <a:t> – </a:t>
            </a:r>
            <a:r>
              <a:rPr lang="ru-RU" sz="3200" b="1" dirty="0">
                <a:solidFill>
                  <a:srgbClr val="8CC63F"/>
                </a:solidFill>
              </a:rPr>
              <a:t>это</a:t>
            </a:r>
            <a:r>
              <a:rPr lang="ru-RU" sz="3200" b="1" dirty="0" smtClean="0">
                <a:solidFill>
                  <a:srgbClr val="8CC63F"/>
                </a:solidFill>
              </a:rPr>
              <a:t>…</a:t>
            </a:r>
            <a:r>
              <a:rPr lang="en-US" sz="3200" b="1" dirty="0" smtClean="0">
                <a:solidFill>
                  <a:srgbClr val="8CC63F"/>
                </a:solidFill>
              </a:rPr>
              <a:t> </a:t>
            </a:r>
            <a:r>
              <a:rPr lang="ru-RU" sz="3200" dirty="0" err="1" smtClean="0"/>
              <a:t>вебинар</a:t>
            </a:r>
            <a:r>
              <a:rPr lang="ru-RU" sz="3200" dirty="0"/>
              <a:t>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который по качеству и эффективности </a:t>
            </a:r>
          </a:p>
          <a:p>
            <a:pPr marL="0" indent="0">
              <a:buNone/>
            </a:pPr>
            <a:r>
              <a:rPr lang="ru-RU" sz="3200" dirty="0" smtClean="0"/>
              <a:t>не уступает очному семинару.</a:t>
            </a:r>
            <a:endParaRPr lang="en-US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 smtClean="0">
              <a:solidFill>
                <a:srgbClr val="8CC63F"/>
              </a:solidFill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00573" y="4271618"/>
            <a:ext cx="3991953" cy="654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1600" b="1" i="1" dirty="0" smtClean="0">
                <a:latin typeface="+mj-lt"/>
                <a:cs typeface="Georgia"/>
              </a:rPr>
              <a:t>Елена Тихомирова</a:t>
            </a:r>
            <a:r>
              <a:rPr lang="ru-RU" sz="1600" i="1" dirty="0" smtClean="0">
                <a:latin typeface="+mj-lt"/>
                <a:cs typeface="Georgia"/>
              </a:rPr>
              <a:t>, </a:t>
            </a:r>
            <a:r>
              <a:rPr lang="en-US" sz="1600" i="1" dirty="0" smtClean="0">
                <a:latin typeface="+mj-lt"/>
                <a:cs typeface="Georgia"/>
              </a:rPr>
              <a:t/>
            </a:r>
            <a:br>
              <a:rPr lang="en-US" sz="1600" i="1" dirty="0" smtClean="0">
                <a:latin typeface="+mj-lt"/>
                <a:cs typeface="Georgia"/>
              </a:rPr>
            </a:br>
            <a:r>
              <a:rPr lang="ru-RU" sz="1600" i="1" dirty="0" smtClean="0">
                <a:latin typeface="+mj-lt"/>
                <a:cs typeface="Georgia"/>
              </a:rPr>
              <a:t>руководитель центра </a:t>
            </a:r>
            <a:r>
              <a:rPr lang="en-US" sz="1600" i="1" dirty="0">
                <a:latin typeface="+mj-lt"/>
                <a:cs typeface="Georgia"/>
              </a:rPr>
              <a:t>e</a:t>
            </a:r>
            <a:r>
              <a:rPr lang="en-US" sz="1600" i="1" dirty="0" smtClean="0">
                <a:latin typeface="+mj-lt"/>
                <a:cs typeface="Georgia"/>
              </a:rPr>
              <a:t>Learning</a:t>
            </a:r>
            <a:endParaRPr lang="ru-RU" sz="1600" i="1" dirty="0" smtClean="0"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634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632351" y="458673"/>
            <a:ext cx="8692624" cy="5282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0" dirty="0" smtClean="0">
                <a:solidFill>
                  <a:schemeClr val="bg1"/>
                </a:solidFill>
                <a:cs typeface="Georgia"/>
              </a:rPr>
              <a:t>300+</a:t>
            </a:r>
            <a:endParaRPr lang="ru-RU" sz="30000" dirty="0">
              <a:solidFill>
                <a:schemeClr val="bg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78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46388" y="1378310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Перед </a:t>
            </a:r>
            <a:r>
              <a:rPr lang="ru-RU" sz="3200" dirty="0" err="1" smtClean="0">
                <a:solidFill>
                  <a:srgbClr val="FFFFFF"/>
                </a:solidFill>
                <a:latin typeface="+mj-lt"/>
              </a:rPr>
              <a:t>вебинаром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560057" y="2231285"/>
            <a:ext cx="607627" cy="556992"/>
          </a:xfrm>
          <a:prstGeom prst="rightArrow">
            <a:avLst/>
          </a:prstGeom>
          <a:solidFill>
            <a:srgbClr val="8CC63F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74184" y="2970354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Во время вебинара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74184" y="4644497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После вебинара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560057" y="3925727"/>
            <a:ext cx="607627" cy="556992"/>
          </a:xfrm>
          <a:prstGeom prst="rightArrow">
            <a:avLst/>
          </a:prstGeom>
          <a:solidFill>
            <a:srgbClr val="8CC63F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Перед </a:t>
            </a:r>
            <a:r>
              <a:rPr lang="ru-RU" dirty="0" err="1"/>
              <a:t>вебинаром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2371" y="2020449"/>
            <a:ext cx="2886561" cy="390594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USB-</a:t>
            </a:r>
            <a:r>
              <a:rPr lang="ru-RU" sz="2400" dirty="0" smtClean="0"/>
              <a:t>гарнитура: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Микрофон </a:t>
            </a:r>
            <a:r>
              <a:rPr lang="ru-RU" sz="2400" dirty="0"/>
              <a:t>/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Спикерфон: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/>
              <a:t>Веб-</a:t>
            </a:r>
            <a:r>
              <a:rPr lang="ru-RU" sz="2400" dirty="0" smtClean="0"/>
              <a:t>камера:</a:t>
            </a:r>
            <a:endParaRPr lang="ru-RU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C:\Users\MPeregudov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883" y="1547775"/>
            <a:ext cx="6048899" cy="1545685"/>
          </a:xfrm>
          <a:prstGeom prst="rect">
            <a:avLst/>
          </a:prstGeom>
          <a:noFill/>
        </p:spPr>
      </p:pic>
      <p:pic>
        <p:nvPicPr>
          <p:cNvPr id="8" name="Picture 3" descr="C:\Users\MPeregudov\Desktop\Безымянный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929" y="3118105"/>
            <a:ext cx="2019198" cy="1545774"/>
          </a:xfrm>
          <a:prstGeom prst="rect">
            <a:avLst/>
          </a:prstGeom>
          <a:noFill/>
        </p:spPr>
      </p:pic>
      <p:pic>
        <p:nvPicPr>
          <p:cNvPr id="9" name="Picture 4" descr="C:\Users\MPeregudov\Desktop\Безымянный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8605" y="4744547"/>
            <a:ext cx="6084676" cy="1530614"/>
          </a:xfrm>
          <a:prstGeom prst="rect">
            <a:avLst/>
          </a:prstGeom>
          <a:noFill/>
        </p:spPr>
      </p:pic>
      <p:pic>
        <p:nvPicPr>
          <p:cNvPr id="10" name="Picture 3" descr="C:\Users\MPeregudov\Desktop\Безымянный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330" y="3130933"/>
            <a:ext cx="4142951" cy="1545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0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Метод_Иконка_502х3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48" y="362917"/>
            <a:ext cx="8571237" cy="61309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1954" y="2204278"/>
            <a:ext cx="1655339" cy="392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анда-табличка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866" y="-1252596"/>
            <a:ext cx="7141786" cy="8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0161" y="1697789"/>
            <a:ext cx="8699992" cy="4113150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Задний фон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11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сс-волл-3х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19524_1qbg41m9v2_132266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098617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Пресс-волл-3х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7036" cy="6858000"/>
          </a:xfrm>
          <a:prstGeom prst="rect">
            <a:avLst/>
          </a:prstGeom>
        </p:spPr>
      </p:pic>
      <p:pic>
        <p:nvPicPr>
          <p:cNvPr id="3" name="Изображение 2" descr="Ma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9" y="-572860"/>
            <a:ext cx="8165571" cy="74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0_62a8_7088353e_X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75" y="-850900"/>
            <a:ext cx="11135077" cy="77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19524_1qbg41m9v2_132266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098617" cy="6991350"/>
          </a:xfrm>
          <a:prstGeom prst="rect">
            <a:avLst/>
          </a:prstGeom>
        </p:spPr>
      </p:pic>
      <p:pic>
        <p:nvPicPr>
          <p:cNvPr id="3" name="Изображение 2" descr="Ma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4" y="-433160"/>
            <a:ext cx="8165571" cy="74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0161" y="1697789"/>
            <a:ext cx="8699992" cy="4113150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Задний фон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Окно в помещении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Одежда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Телефон</a:t>
            </a: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Освещение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Камера</a:t>
            </a:r>
            <a:endParaRPr lang="en-US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6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3-05-30 в 13.2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196735" y="2346678"/>
            <a:ext cx="5630039" cy="13264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Обязательно ли использовать видео?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745908" y="2346678"/>
            <a:ext cx="6531688" cy="13264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ДА! - </a:t>
            </a:r>
            <a:r>
              <a:rPr lang="ru-RU" dirty="0" err="1" smtClean="0"/>
              <a:t>Вебинары</a:t>
            </a:r>
            <a:r>
              <a:rPr lang="ru-RU" dirty="0" smtClean="0"/>
              <a:t> с видео на 25</a:t>
            </a:r>
            <a:r>
              <a:rPr lang="en-US" dirty="0" smtClean="0"/>
              <a:t>% </a:t>
            </a:r>
            <a:r>
              <a:rPr lang="ru-RU" dirty="0" smtClean="0"/>
              <a:t>популярнее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9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Дата и время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4" y="1712582"/>
            <a:ext cx="906260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Будни </a:t>
            </a:r>
            <a:r>
              <a:rPr lang="ru-RU" dirty="0"/>
              <a:t>/ Выходные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рабочее время / после работы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 </a:t>
            </a:r>
            <a:r>
              <a:rPr lang="ru-RU" dirty="0"/>
              <a:t>обеда / После обеда </a:t>
            </a:r>
            <a:r>
              <a:rPr lang="ru-RU" dirty="0" smtClean="0"/>
              <a:t>?</a:t>
            </a:r>
            <a:endParaRPr lang="ru-RU" dirty="0">
              <a:solidFill>
                <a:srgbClr val="8CC63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Дата и время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4" y="1712582"/>
            <a:ext cx="906260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Будни </a:t>
            </a:r>
            <a:r>
              <a:rPr lang="ru-RU" dirty="0"/>
              <a:t>/ Выходные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рабочее время / после работы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 </a:t>
            </a:r>
            <a:r>
              <a:rPr lang="ru-RU" dirty="0"/>
              <a:t>обеда / После обеда 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rgbClr val="8CC63F"/>
                </a:solidFill>
              </a:rPr>
              <a:t>Ваши варианты</a:t>
            </a:r>
            <a:r>
              <a:rPr lang="ru-RU" dirty="0" smtClean="0">
                <a:solidFill>
                  <a:srgbClr val="8CC63F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rgbClr val="8CC63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03707" y="4477240"/>
            <a:ext cx="3347808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00150" lvl="1" indent="-742950">
              <a:spcBef>
                <a:spcPct val="20000"/>
              </a:spcBef>
              <a:defRPr/>
            </a:pPr>
            <a:r>
              <a:rPr lang="ru-RU" dirty="0" smtClean="0">
                <a:latin typeface="Georgia" pitchFamily="18" charset="0"/>
              </a:rPr>
              <a:t>________________</a:t>
            </a:r>
          </a:p>
          <a:p>
            <a:pPr marL="1200150" lvl="1" indent="-742950">
              <a:spcBef>
                <a:spcPct val="20000"/>
              </a:spcBef>
              <a:defRPr/>
            </a:pPr>
            <a:r>
              <a:rPr lang="ru-RU" dirty="0" smtClean="0">
                <a:latin typeface="Georgia" pitchFamily="18" charset="0"/>
              </a:rPr>
              <a:t>________________</a:t>
            </a:r>
          </a:p>
          <a:p>
            <a:pPr marL="1200150" lvl="1" indent="-742950">
              <a:spcBef>
                <a:spcPct val="20000"/>
              </a:spcBef>
              <a:defRPr/>
            </a:pPr>
            <a:r>
              <a:rPr lang="ru-RU" dirty="0" smtClean="0">
                <a:latin typeface="Georgia" pitchFamily="18" charset="0"/>
              </a:rPr>
              <a:t>________________</a:t>
            </a:r>
          </a:p>
          <a:p>
            <a:pPr marL="1200150" lvl="1" indent="-742950">
              <a:spcBef>
                <a:spcPct val="20000"/>
              </a:spcBef>
              <a:defRPr/>
            </a:pPr>
            <a:r>
              <a:rPr lang="ru-RU" dirty="0" smtClean="0">
                <a:latin typeface="Georgia" pitchFamily="18" charset="0"/>
              </a:rPr>
              <a:t>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541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0839" y="592200"/>
            <a:ext cx="7574230" cy="166547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Для своих сотрудников</a:t>
            </a:r>
            <a:endParaRPr lang="en-US" sz="3200" b="1" dirty="0" smtClean="0"/>
          </a:p>
          <a:p>
            <a:r>
              <a:rPr lang="bg-BG" dirty="0" smtClean="0"/>
              <a:t>Будние дни (лучше понедельник)</a:t>
            </a:r>
            <a:endParaRPr lang="bg-BG" dirty="0"/>
          </a:p>
          <a:p>
            <a:r>
              <a:rPr lang="bg-BG" dirty="0" smtClean="0"/>
              <a:t>9.30</a:t>
            </a:r>
            <a:r>
              <a:rPr lang="bg-BG" dirty="0"/>
              <a:t>-11.30 или 17.30-</a:t>
            </a:r>
            <a:r>
              <a:rPr lang="bg-BG" dirty="0" smtClean="0"/>
              <a:t>19.00</a:t>
            </a:r>
            <a:endParaRPr lang="ru-RU" dirty="0">
              <a:solidFill>
                <a:srgbClr val="8CC63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776959" y="2488582"/>
            <a:ext cx="7492518" cy="166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 CY"/>
              <a:buNone/>
            </a:pPr>
            <a:r>
              <a:rPr lang="ru-RU" sz="3200" b="1" dirty="0" smtClean="0"/>
              <a:t>Для внешней аудитории</a:t>
            </a:r>
            <a:endParaRPr lang="en-US" sz="3200" b="1" dirty="0" smtClean="0"/>
          </a:p>
          <a:p>
            <a:r>
              <a:rPr lang="ru-RU" dirty="0" err="1" smtClean="0"/>
              <a:t>вт</a:t>
            </a:r>
            <a:r>
              <a:rPr lang="ru-RU" dirty="0" smtClean="0"/>
              <a:t>, ср, </a:t>
            </a:r>
            <a:r>
              <a:rPr lang="ru-RU" dirty="0" err="1" smtClean="0"/>
              <a:t>чт</a:t>
            </a:r>
            <a:endParaRPr lang="ru-RU" dirty="0"/>
          </a:p>
          <a:p>
            <a:r>
              <a:rPr lang="ru-RU" dirty="0" smtClean="0"/>
              <a:t>12.00 </a:t>
            </a:r>
            <a:r>
              <a:rPr lang="ru-RU" dirty="0"/>
              <a:t>или 15.00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790857" y="4372710"/>
            <a:ext cx="7492518" cy="1665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Для частных лиц</a:t>
            </a:r>
          </a:p>
          <a:p>
            <a:r>
              <a:rPr lang="ru-RU" dirty="0" err="1" smtClean="0"/>
              <a:t>вт</a:t>
            </a:r>
            <a:r>
              <a:rPr lang="ru-RU" dirty="0" smtClean="0"/>
              <a:t>, ср, </a:t>
            </a:r>
            <a:r>
              <a:rPr lang="ru-RU" dirty="0" err="1" smtClean="0"/>
              <a:t>чт</a:t>
            </a:r>
            <a:endParaRPr lang="ru-RU" dirty="0"/>
          </a:p>
          <a:p>
            <a:r>
              <a:rPr lang="ru-RU" dirty="0" smtClean="0"/>
              <a:t>20.00</a:t>
            </a:r>
          </a:p>
        </p:txBody>
      </p:sp>
    </p:spTree>
    <p:extLst>
      <p:ext uri="{BB962C8B-B14F-4D97-AF65-F5344CB8AC3E}">
        <p14:creationId xmlns:p14="http://schemas.microsoft.com/office/powerpoint/2010/main" val="26532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 </a:t>
            </a:r>
            <a:r>
              <a:rPr lang="ru-RU" dirty="0" err="1" smtClean="0"/>
              <a:t>вебинара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4" y="1712582"/>
            <a:ext cx="9062609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«Реализация комплексных систем дистанционного обучения </a:t>
            </a:r>
            <a:r>
              <a:rPr lang="ru-RU" dirty="0" smtClean="0"/>
              <a:t>(</a:t>
            </a:r>
            <a:r>
              <a:rPr lang="ru-RU" dirty="0" err="1"/>
              <a:t>вебинары</a:t>
            </a:r>
            <a:r>
              <a:rPr lang="ru-RU" dirty="0"/>
              <a:t> и системы управления обучением), а также способы их </a:t>
            </a:r>
            <a:r>
              <a:rPr lang="ru-RU" dirty="0" smtClean="0"/>
              <a:t>внедрения </a:t>
            </a:r>
            <a:r>
              <a:rPr lang="ru-RU" dirty="0"/>
              <a:t>в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39531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Меня слышно? А видно?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1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0160" y="1714009"/>
            <a:ext cx="9048711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8CC63F"/>
                </a:solidFill>
              </a:rPr>
              <a:t>«Как заставить дистанционное обучение </a:t>
            </a:r>
            <a:r>
              <a:rPr lang="ru-RU" b="1" dirty="0" smtClean="0">
                <a:solidFill>
                  <a:srgbClr val="8CC63F"/>
                </a:solidFill>
              </a:rPr>
              <a:t>работать</a:t>
            </a:r>
            <a:r>
              <a:rPr lang="ru-RU" b="1" dirty="0">
                <a:solidFill>
                  <a:srgbClr val="8CC63F"/>
                </a:solidFill>
              </a:rPr>
              <a:t>: </a:t>
            </a:r>
            <a:r>
              <a:rPr lang="en-US" b="1" dirty="0" smtClean="0">
                <a:solidFill>
                  <a:srgbClr val="8CC63F"/>
                </a:solidFill>
              </a:rPr>
              <a:t/>
            </a:r>
            <a:br>
              <a:rPr lang="en-US" b="1" dirty="0" smtClean="0">
                <a:solidFill>
                  <a:srgbClr val="8CC63F"/>
                </a:solidFill>
              </a:rPr>
            </a:br>
            <a:r>
              <a:rPr lang="en-US" b="1" dirty="0" smtClean="0">
                <a:solidFill>
                  <a:srgbClr val="8CC63F"/>
                </a:solidFill>
              </a:rPr>
              <a:t>  </a:t>
            </a:r>
            <a:r>
              <a:rPr lang="ru-RU" b="1" dirty="0" smtClean="0">
                <a:solidFill>
                  <a:srgbClr val="8CC63F"/>
                </a:solidFill>
              </a:rPr>
              <a:t>5 </a:t>
            </a:r>
            <a:r>
              <a:rPr lang="ru-RU" b="1" dirty="0">
                <a:solidFill>
                  <a:srgbClr val="8CC63F"/>
                </a:solidFill>
              </a:rPr>
              <a:t>практических шагов»</a:t>
            </a:r>
          </a:p>
        </p:txBody>
      </p:sp>
    </p:spTree>
    <p:extLst>
      <p:ext uri="{BB962C8B-B14F-4D97-AF65-F5344CB8AC3E}">
        <p14:creationId xmlns:p14="http://schemas.microsoft.com/office/powerpoint/2010/main" val="1327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3" y="1456029"/>
            <a:ext cx="88111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этом </a:t>
            </a:r>
            <a:r>
              <a:rPr lang="ru-RU" sz="1600" dirty="0" err="1"/>
              <a:t>вебинаре</a:t>
            </a:r>
            <a:r>
              <a:rPr lang="ru-RU" sz="1600" dirty="0"/>
              <a:t> будут затронуты вопросы использования электронных курсов , которые являются важным и долгосрочное финансовым вложением и очень важны для работы компании. В частности, экспертами будут рассмотрены следующие важные темы: обучение с помощью интерактивных курсов без отрыва от рабочего места, управляемость и контроль над ходом обучения и его результатами, гибкость и мобильность в подборе содержания учебных программ, которые должны подстраиваться под текущие задачи и эволюционировать вместе с бизнесом компании.</a:t>
            </a:r>
          </a:p>
          <a:p>
            <a:pPr marL="0" indent="0">
              <a:buNone/>
            </a:pPr>
            <a:r>
              <a:rPr lang="ru-RU" sz="1600" dirty="0"/>
              <a:t>Применение в корпоративном обучении электронных курсов, наряду с использованием  собственной системы, являются показателями прогрессивности, стабильности и успешности компании. Кроме того, мы рассмотрим такой инструмент, как </a:t>
            </a:r>
            <a:r>
              <a:rPr lang="ru-RU" sz="1600" dirty="0" err="1"/>
              <a:t>вебинары</a:t>
            </a:r>
            <a:r>
              <a:rPr lang="ru-RU" sz="1600" dirty="0"/>
              <a:t> и онлайн-семинары, который позволяет эффективно проводить обучение в сети, при этом использую возможности интернета, мороз и солнце, день чудесный, еще ты дремлешь, друг прелестный. Электронные курсы могут использоваться для дистанционного обучения в компаниях, построения смешанных программ корпоративного обучения, а также для самообразования.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480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3" y="1456029"/>
            <a:ext cx="88111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этом </a:t>
            </a:r>
            <a:r>
              <a:rPr lang="ru-RU" sz="1600" dirty="0" err="1"/>
              <a:t>вебинаре</a:t>
            </a:r>
            <a:r>
              <a:rPr lang="ru-RU" sz="1600" dirty="0"/>
              <a:t> будут затронуты вопросы использования электронных курсов , которые являются важным и долгосрочное финансовым вложением и очень важны для работы компании. В частности, экспертами будут рассмотрены следующие важные темы: обучение с помощью интерактивных курсов без отрыва от рабочего места, управляемость и контроль над ходом обучения и его результатами, гибкость и мобильность в подборе содержания учебных программ, которые должны подстраиваться под текущие задачи и эволюционировать вместе с бизнесом компании.</a:t>
            </a:r>
          </a:p>
          <a:p>
            <a:pPr marL="0" indent="0">
              <a:buNone/>
            </a:pPr>
            <a:r>
              <a:rPr lang="ru-RU" sz="1600" dirty="0"/>
              <a:t>Применение в корпоративном обучении электронных курсов, наряду с использованием  собственной системы, являются показателями прогрессивности, стабильности и успешности компании. Кроме того, мы рассмотрим такой инструмент, как </a:t>
            </a:r>
            <a:r>
              <a:rPr lang="ru-RU" sz="1600" dirty="0" err="1"/>
              <a:t>вебинары</a:t>
            </a:r>
            <a:r>
              <a:rPr lang="ru-RU" sz="1600" dirty="0"/>
              <a:t> и онлайн-семинары, который позволяет эффективно проводить обучение в сети, при этом использую возможности интернета, </a:t>
            </a:r>
            <a:r>
              <a:rPr lang="ru-RU" sz="1600" dirty="0">
                <a:solidFill>
                  <a:srgbClr val="FF0000"/>
                </a:solidFill>
              </a:rPr>
              <a:t>мороз и солнце, день чудесный, еще ты дремлешь, друг прелестный</a:t>
            </a:r>
            <a:r>
              <a:rPr lang="ru-RU" sz="1600" dirty="0"/>
              <a:t>. Электронные курсы могут использоваться для дистанционного обучения в компаниях, построения смешанных программ корпоративного обучения, а также для самообразования.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78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4064" y="1189331"/>
            <a:ext cx="8588803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Посетив </a:t>
            </a:r>
            <a:r>
              <a:rPr lang="ru-RU" sz="2400" b="1" dirty="0" err="1"/>
              <a:t>вебинар</a:t>
            </a:r>
            <a:r>
              <a:rPr lang="ru-RU" sz="2400" b="1" dirty="0"/>
              <a:t>, вы узнаете все секреты успешного внедрения ДО и сможете тут же их внедрить</a:t>
            </a:r>
            <a:r>
              <a:rPr lang="ru-RU" sz="2400" b="1" dirty="0" smtClean="0"/>
              <a:t>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82B4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82B400"/>
                </a:solidFill>
              </a:rPr>
              <a:t>Понедельник, 3 июня, 15:00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  <a:p>
            <a:r>
              <a:rPr lang="ru-RU" sz="1600" dirty="0" smtClean="0"/>
              <a:t>Как </a:t>
            </a:r>
            <a:r>
              <a:rPr lang="ru-RU" sz="1600" dirty="0"/>
              <a:t>должно работать </a:t>
            </a:r>
            <a:r>
              <a:rPr lang="ru-RU" sz="1600" i="1" dirty="0"/>
              <a:t>Дистанционное Обучение</a:t>
            </a:r>
            <a:r>
              <a:rPr lang="ru-RU" sz="1600" dirty="0"/>
              <a:t> и как оно </a:t>
            </a:r>
            <a:r>
              <a:rPr lang="ru-RU" sz="1600" strike="sngStrike" dirty="0"/>
              <a:t>не</a:t>
            </a:r>
            <a:r>
              <a:rPr lang="ru-RU" sz="1600" dirty="0"/>
              <a:t> работает на самом деле: найти 10 </a:t>
            </a:r>
            <a:r>
              <a:rPr lang="ru-RU" sz="1600" dirty="0" smtClean="0"/>
              <a:t>различий</a:t>
            </a:r>
          </a:p>
          <a:p>
            <a:r>
              <a:rPr lang="ru-RU" sz="1600" dirty="0" smtClean="0"/>
              <a:t>3 </a:t>
            </a:r>
            <a:r>
              <a:rPr lang="ru-RU" sz="1600" dirty="0"/>
              <a:t>простых упражнения, чтобы проводить </a:t>
            </a:r>
            <a:r>
              <a:rPr lang="ru-RU" sz="1600" dirty="0" err="1"/>
              <a:t>вебинары</a:t>
            </a:r>
            <a:r>
              <a:rPr lang="ru-RU" sz="1600" dirty="0"/>
              <a:t> в 5 раз </a:t>
            </a:r>
            <a:r>
              <a:rPr lang="ru-RU" sz="1600" dirty="0" smtClean="0"/>
              <a:t>эффективнее</a:t>
            </a:r>
          </a:p>
          <a:p>
            <a:r>
              <a:rPr lang="ru-RU" sz="1600" dirty="0" smtClean="0"/>
              <a:t>10 </a:t>
            </a:r>
            <a:r>
              <a:rPr lang="ru-RU" sz="1600" dirty="0"/>
              <a:t>первых шагов к работающей </a:t>
            </a:r>
            <a:r>
              <a:rPr lang="en-US" sz="1600" dirty="0" smtClean="0"/>
              <a:t>LMS</a:t>
            </a:r>
            <a:endParaRPr lang="ru-RU" sz="1600" dirty="0" smtClean="0"/>
          </a:p>
          <a:p>
            <a:endParaRPr lang="ru-RU" sz="1600" dirty="0">
              <a:solidFill>
                <a:srgbClr val="8CC63F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8CC63F"/>
                </a:solidFill>
              </a:rPr>
              <a:t>БОНУС: </a:t>
            </a:r>
            <a:r>
              <a:rPr lang="ru-RU" sz="1600" dirty="0"/>
              <a:t>каждый участник получит удобную памятку в виде блокнота, а также возможность поучаствовать в розыгрыше </a:t>
            </a:r>
            <a:r>
              <a:rPr lang="en-US" sz="1600" dirty="0"/>
              <a:t> </a:t>
            </a:r>
            <a:r>
              <a:rPr lang="ru-RU" sz="1600" dirty="0"/>
              <a:t>интернет-модема.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i="1" dirty="0"/>
              <a:t>Регистрируйтесь сейчас!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048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Сценарий </a:t>
            </a:r>
            <a:r>
              <a:rPr lang="ru-RU" dirty="0" err="1"/>
              <a:t>вебинара</a:t>
            </a: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39234" y="2957349"/>
            <a:ext cx="8950161" cy="55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8CC63F"/>
                </a:solidFill>
              </a:rPr>
              <a:t>Совет </a:t>
            </a:r>
            <a:r>
              <a:rPr lang="ru-RU" sz="2200" b="1" dirty="0" smtClean="0">
                <a:solidFill>
                  <a:srgbClr val="8CC63F"/>
                </a:solidFill>
              </a:rPr>
              <a:t>2: </a:t>
            </a:r>
            <a:r>
              <a:rPr lang="ru-RU" sz="2200" dirty="0" smtClean="0"/>
              <a:t>Вовлекайте </a:t>
            </a:r>
            <a:r>
              <a:rPr lang="ru-RU" sz="2200" dirty="0" err="1" smtClean="0"/>
              <a:t>аудиорию</a:t>
            </a:r>
            <a:r>
              <a:rPr lang="ru-RU" sz="2200" dirty="0" smtClean="0"/>
              <a:t> </a:t>
            </a:r>
            <a:r>
              <a:rPr lang="ru-RU" sz="2200" dirty="0"/>
              <a:t>каждые 7-10 минут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639232" y="3965871"/>
            <a:ext cx="8783384" cy="784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8CC63F"/>
                </a:solidFill>
              </a:rPr>
              <a:t>Совет </a:t>
            </a:r>
            <a:r>
              <a:rPr lang="ru-RU" sz="2200" b="1" dirty="0" smtClean="0">
                <a:solidFill>
                  <a:srgbClr val="8CC63F"/>
                </a:solidFill>
              </a:rPr>
              <a:t>3: </a:t>
            </a:r>
            <a:r>
              <a:rPr lang="ru-RU" sz="2200" dirty="0"/>
              <a:t>П</a:t>
            </a:r>
            <a:r>
              <a:rPr lang="ru-RU" sz="2200" dirty="0" smtClean="0"/>
              <a:t>редусмотрите </a:t>
            </a:r>
            <a:r>
              <a:rPr lang="ru-RU" sz="2200" dirty="0"/>
              <a:t>время на вопросы-ответы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</a:t>
            </a:r>
            <a:r>
              <a:rPr lang="ru-RU" sz="2200" dirty="0" smtClean="0">
                <a:solidFill>
                  <a:srgbClr val="FF9900"/>
                </a:solidFill>
              </a:rPr>
              <a:t>(</a:t>
            </a:r>
            <a:r>
              <a:rPr lang="ru-RU" sz="2200" dirty="0">
                <a:solidFill>
                  <a:srgbClr val="FF9900"/>
                </a:solidFill>
              </a:rPr>
              <a:t>больше </a:t>
            </a:r>
            <a:r>
              <a:rPr lang="ru-RU" sz="2200" dirty="0" smtClean="0">
                <a:solidFill>
                  <a:srgbClr val="FF9900"/>
                </a:solidFill>
              </a:rPr>
              <a:t>времени</a:t>
            </a:r>
            <a:r>
              <a:rPr lang="ru-RU" sz="2200" dirty="0">
                <a:solidFill>
                  <a:srgbClr val="FF9900"/>
                </a:solidFill>
              </a:rPr>
              <a:t>!)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627021" y="1958570"/>
            <a:ext cx="8754322" cy="79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8CC63F"/>
                </a:solidFill>
              </a:rPr>
              <a:t>Совет 1: </a:t>
            </a:r>
            <a:r>
              <a:rPr lang="ru-RU" sz="2200" dirty="0"/>
              <a:t>А</a:t>
            </a:r>
            <a:r>
              <a:rPr lang="ru-RU" sz="2200" dirty="0" smtClean="0"/>
              <a:t>ктивно применяйте инструменты </a:t>
            </a:r>
            <a:r>
              <a:rPr lang="ru-RU" sz="2200" dirty="0" err="1" smtClean="0"/>
              <a:t>вебинара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312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Пригласите </a:t>
            </a:r>
            <a:r>
              <a:rPr lang="ru-RU" dirty="0" smtClean="0"/>
              <a:t>участников и обеспечьте явку</a:t>
            </a:r>
            <a:endParaRPr lang="ru-RU" dirty="0"/>
          </a:p>
        </p:txBody>
      </p:sp>
      <p:pic>
        <p:nvPicPr>
          <p:cNvPr id="13" name="Изображение 12" descr="Снимок области экрана 18.02.13, 9:57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47" y="1460500"/>
            <a:ext cx="9414822" cy="51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196735" y="2765778"/>
            <a:ext cx="5630039" cy="13264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Во время </a:t>
            </a:r>
            <a:r>
              <a:rPr lang="ru-RU" dirty="0" err="1"/>
              <a:t>вебинара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7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Выберите </a:t>
            </a:r>
            <a:r>
              <a:rPr lang="ru-RU" dirty="0" smtClean="0"/>
              <a:t>длительность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7583" y="2444057"/>
            <a:ext cx="9121775" cy="2357939"/>
            <a:chOff x="127000" y="2444055"/>
            <a:chExt cx="8420100" cy="2357939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683568" y="2444055"/>
              <a:ext cx="1224136" cy="36004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742950" indent="-742950" algn="r">
                <a:spcBef>
                  <a:spcPct val="20000"/>
                </a:spcBef>
                <a:defRPr/>
              </a:pPr>
              <a:r>
                <a:rPr lang="ru-RU" dirty="0" smtClean="0"/>
                <a:t>Маркетинг</a:t>
              </a:r>
            </a:p>
          </p:txBody>
        </p:sp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683568" y="3222877"/>
              <a:ext cx="1224136" cy="36004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742950" indent="-742950" algn="r">
                <a:spcBef>
                  <a:spcPct val="20000"/>
                </a:spcBef>
                <a:defRPr/>
              </a:pPr>
              <a:r>
                <a:rPr lang="ru-RU" dirty="0" smtClean="0"/>
                <a:t>Обучение</a:t>
              </a:r>
            </a:p>
          </p:txBody>
        </p:sp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127000" y="4019609"/>
              <a:ext cx="1780704" cy="360040"/>
            </a:xfrm>
            <a:prstGeom prst="rect">
              <a:avLst/>
            </a:prstGeom>
          </p:spPr>
          <p:txBody>
            <a:bodyPr>
              <a:normAutofit fontScale="92500"/>
            </a:bodyPr>
            <a:lstStyle/>
            <a:p>
              <a:pPr marL="742950" indent="-742950" algn="r">
                <a:spcBef>
                  <a:spcPct val="20000"/>
                </a:spcBef>
                <a:defRPr/>
              </a:pPr>
              <a:r>
                <a:rPr lang="ru-RU" dirty="0" smtClean="0"/>
                <a:t>Платное обучение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209800" y="2469455"/>
              <a:ext cx="2387600" cy="36004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09800" y="3250374"/>
              <a:ext cx="3314700" cy="36004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209800" y="4030298"/>
              <a:ext cx="6286500" cy="360040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4607868" y="2462410"/>
              <a:ext cx="1224136" cy="36004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742950" indent="-742950">
                <a:spcBef>
                  <a:spcPct val="20000"/>
                </a:spcBef>
                <a:defRPr/>
              </a:pPr>
              <a:r>
                <a:rPr lang="ru-RU" dirty="0" smtClean="0"/>
                <a:t>45 мин</a:t>
              </a: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>
            <a:xfrm>
              <a:off x="6908800" y="4441954"/>
              <a:ext cx="1638300" cy="36004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742950" indent="-742950" algn="r">
                <a:spcBef>
                  <a:spcPct val="20000"/>
                </a:spcBef>
                <a:defRPr/>
              </a:pPr>
              <a:r>
                <a:rPr lang="ru-RU" dirty="0" smtClean="0"/>
                <a:t>100 – 120 мин</a:t>
              </a:r>
            </a:p>
          </p:txBody>
        </p:sp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5534968" y="3250374"/>
              <a:ext cx="1224136" cy="36004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 marL="742950" indent="-742950">
                <a:spcBef>
                  <a:spcPct val="20000"/>
                </a:spcBef>
                <a:defRPr/>
              </a:pPr>
              <a:r>
                <a:rPr lang="ru-RU" dirty="0"/>
                <a:t>6</a:t>
              </a:r>
              <a:r>
                <a:rPr lang="ru-RU" dirty="0" smtClean="0"/>
                <a:t>0 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8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7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3-06-18 в 13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8" y="883883"/>
            <a:ext cx="9127843" cy="38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Что делать, если не знаешь ответ на вопрос?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3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543251"/>
            <a:ext cx="9062609" cy="2139750"/>
          </a:xfrm>
        </p:spPr>
        <p:txBody>
          <a:bodyPr/>
          <a:lstStyle/>
          <a:p>
            <a:r>
              <a:rPr lang="ru-RU" sz="2400" dirty="0" smtClean="0"/>
              <a:t>Как меня видно и слышно?</a:t>
            </a:r>
            <a:endParaRPr lang="ru-RU" sz="2400" dirty="0"/>
          </a:p>
          <a:p>
            <a:r>
              <a:rPr lang="ru-RU" sz="2400" dirty="0" smtClean="0"/>
              <a:t>Регламент </a:t>
            </a:r>
            <a:r>
              <a:rPr lang="ru-RU" sz="2400" dirty="0" err="1" smtClean="0"/>
              <a:t>вебинара</a:t>
            </a:r>
            <a:endParaRPr lang="ru-RU" sz="2400" dirty="0"/>
          </a:p>
          <a:p>
            <a:r>
              <a:rPr lang="ru-RU" sz="2400" dirty="0" smtClean="0"/>
              <a:t>Ответ на типовые вопросы</a:t>
            </a:r>
            <a:r>
              <a:rPr lang="ru-RU" sz="2400" dirty="0" smtClean="0">
                <a:solidFill>
                  <a:srgbClr val="FF9900"/>
                </a:solidFill>
              </a:rPr>
              <a:t> (а будет ли запись?)</a:t>
            </a:r>
            <a:endParaRPr lang="ru-RU" sz="2400" dirty="0">
              <a:solidFill>
                <a:srgbClr val="FF9900"/>
              </a:solidFill>
            </a:endParaRPr>
          </a:p>
          <a:p>
            <a:r>
              <a:rPr lang="ru-RU" sz="2400" dirty="0" smtClean="0"/>
              <a:t>Опрос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Вовлекайте </a:t>
            </a:r>
            <a:r>
              <a:rPr lang="ru-RU" dirty="0" smtClean="0"/>
              <a:t>аудиторию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543251"/>
            <a:ext cx="9062609" cy="2139750"/>
          </a:xfrm>
        </p:spPr>
        <p:txBody>
          <a:bodyPr/>
          <a:lstStyle/>
          <a:p>
            <a:r>
              <a:rPr lang="ru-RU" sz="2400" dirty="0" smtClean="0"/>
              <a:t>Используйте </a:t>
            </a:r>
            <a:r>
              <a:rPr lang="ru-RU" sz="2400" dirty="0"/>
              <a:t>чат на полную</a:t>
            </a:r>
          </a:p>
          <a:p>
            <a:r>
              <a:rPr lang="ru-RU" sz="2400" dirty="0" smtClean="0"/>
              <a:t>Подключайте </a:t>
            </a:r>
            <a:r>
              <a:rPr lang="ru-RU" sz="2400" dirty="0"/>
              <a:t>участников и со-ведущих</a:t>
            </a:r>
          </a:p>
          <a:p>
            <a:r>
              <a:rPr lang="ru-RU" sz="2400" dirty="0" smtClean="0"/>
              <a:t>Проводите </a:t>
            </a:r>
            <a:r>
              <a:rPr lang="ru-RU" sz="2400" dirty="0"/>
              <a:t>опросы или тестирования</a:t>
            </a:r>
          </a:p>
          <a:p>
            <a:r>
              <a:rPr lang="ru-RU" sz="2400" dirty="0" smtClean="0"/>
              <a:t>Пользуйтесь </a:t>
            </a:r>
            <a:r>
              <a:rPr lang="ru-RU" sz="2400" dirty="0"/>
              <a:t>виртуальным </a:t>
            </a:r>
            <a:r>
              <a:rPr lang="ru-RU" sz="2400" dirty="0" err="1"/>
              <a:t>флипчартом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4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Вовлекайте </a:t>
            </a:r>
            <a:r>
              <a:rPr lang="ru-RU" dirty="0" smtClean="0"/>
              <a:t>аудиторию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543251"/>
            <a:ext cx="9062609" cy="2139750"/>
          </a:xfrm>
        </p:spPr>
        <p:txBody>
          <a:bodyPr/>
          <a:lstStyle/>
          <a:p>
            <a:r>
              <a:rPr lang="ru-RU" sz="2400" dirty="0" smtClean="0"/>
              <a:t>Используйте </a:t>
            </a:r>
            <a:r>
              <a:rPr lang="ru-RU" sz="2400" dirty="0"/>
              <a:t>чат на полную</a:t>
            </a:r>
          </a:p>
          <a:p>
            <a:r>
              <a:rPr lang="ru-RU" sz="2400" dirty="0" smtClean="0"/>
              <a:t>Подключайте </a:t>
            </a:r>
            <a:r>
              <a:rPr lang="ru-RU" sz="2400" dirty="0"/>
              <a:t>участников и со-ведущих</a:t>
            </a:r>
          </a:p>
          <a:p>
            <a:r>
              <a:rPr lang="ru-RU" sz="2400" dirty="0" smtClean="0"/>
              <a:t>Проводите </a:t>
            </a:r>
            <a:r>
              <a:rPr lang="ru-RU" sz="2400" dirty="0"/>
              <a:t>опросы или тестирования</a:t>
            </a:r>
          </a:p>
          <a:p>
            <a:r>
              <a:rPr lang="ru-RU" sz="2400" dirty="0" smtClean="0"/>
              <a:t>Пользуйтесь </a:t>
            </a:r>
            <a:r>
              <a:rPr lang="ru-RU" sz="2400" dirty="0"/>
              <a:t>виртуальным </a:t>
            </a:r>
            <a:r>
              <a:rPr lang="ru-RU" sz="2400" dirty="0" err="1"/>
              <a:t>флипчартом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5255" y="4346222"/>
            <a:ext cx="9172865" cy="2170252"/>
          </a:xfrm>
          <a:prstGeom prst="roundRect">
            <a:avLst>
              <a:gd name="adj" fmla="val 4326"/>
            </a:avLst>
          </a:prstGeom>
          <a:solidFill>
            <a:schemeClr val="bg1"/>
          </a:solidFill>
          <a:ln w="9525" cmpd="sng">
            <a:solidFill>
              <a:srgbClr val="8CC6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640918" y="4533324"/>
            <a:ext cx="8754322" cy="1760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8CC63F"/>
                </a:solidFill>
              </a:rPr>
              <a:t>Факт:   </a:t>
            </a:r>
            <a:r>
              <a:rPr lang="ru-RU" sz="2200" b="1" dirty="0" smtClean="0">
                <a:solidFill>
                  <a:srgbClr val="FF9900"/>
                </a:solidFill>
              </a:rPr>
              <a:t>62</a:t>
            </a:r>
            <a:r>
              <a:rPr lang="ru-RU" sz="2200" b="1" dirty="0">
                <a:solidFill>
                  <a:srgbClr val="FF9900"/>
                </a:solidFill>
              </a:rPr>
              <a:t>%</a:t>
            </a:r>
            <a:r>
              <a:rPr lang="ru-RU" sz="2200" dirty="0"/>
              <a:t>  используют опросы и тестирования</a:t>
            </a:r>
          </a:p>
          <a:p>
            <a:pPr marL="0" indent="0">
              <a:buNone/>
            </a:pPr>
            <a:r>
              <a:rPr lang="ru-RU" sz="2200" dirty="0"/>
              <a:t>	  </a:t>
            </a:r>
            <a:r>
              <a:rPr lang="ru-RU" sz="2200" dirty="0" smtClean="0"/>
              <a:t>    </a:t>
            </a:r>
            <a:r>
              <a:rPr lang="ru-RU" sz="2200" b="1" dirty="0" smtClean="0">
                <a:solidFill>
                  <a:srgbClr val="FF9900"/>
                </a:solidFill>
              </a:rPr>
              <a:t>89</a:t>
            </a:r>
            <a:r>
              <a:rPr lang="ru-RU" sz="2200" b="1" dirty="0">
                <a:solidFill>
                  <a:srgbClr val="FF9900"/>
                </a:solidFill>
              </a:rPr>
              <a:t>%</a:t>
            </a:r>
            <a:r>
              <a:rPr lang="ru-RU" sz="2200" dirty="0"/>
              <a:t> </a:t>
            </a:r>
            <a:r>
              <a:rPr lang="ru-RU" sz="2200" dirty="0" err="1"/>
              <a:t>вебинаров</a:t>
            </a:r>
            <a:r>
              <a:rPr lang="ru-RU" sz="2200" dirty="0"/>
              <a:t> предусматривают сессии вопросов/ответов</a:t>
            </a:r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ru-RU" sz="2200" dirty="0" smtClean="0"/>
              <a:t>      На </a:t>
            </a:r>
            <a:r>
              <a:rPr lang="ru-RU" sz="2200" b="1" dirty="0" smtClean="0">
                <a:solidFill>
                  <a:srgbClr val="FF9900"/>
                </a:solidFill>
              </a:rPr>
              <a:t>25%</a:t>
            </a:r>
            <a:r>
              <a:rPr lang="ru-RU" sz="2200" dirty="0" smtClean="0"/>
              <a:t> </a:t>
            </a:r>
            <a:r>
              <a:rPr lang="ru-RU" sz="2200" dirty="0"/>
              <a:t>популярнее </a:t>
            </a:r>
            <a:r>
              <a:rPr lang="ru-RU" sz="2200" dirty="0" err="1"/>
              <a:t>вебинары</a:t>
            </a:r>
            <a:r>
              <a:rPr lang="ru-RU" sz="2200" dirty="0"/>
              <a:t> с видео </a:t>
            </a:r>
            <a:r>
              <a:rPr lang="ru-RU" sz="2200" dirty="0" smtClean="0"/>
              <a:t>выступающего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8CC63F"/>
                </a:solidFill>
              </a:rPr>
              <a:t>Совет:  </a:t>
            </a:r>
            <a:r>
              <a:rPr lang="ru-RU" sz="2200" dirty="0" smtClean="0"/>
              <a:t>Правильно используйте камеру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600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Демонстрация контента</a:t>
            </a:r>
            <a:br>
              <a:rPr lang="bg-B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416252"/>
            <a:ext cx="9062609" cy="3663750"/>
          </a:xfrm>
        </p:spPr>
        <p:txBody>
          <a:bodyPr/>
          <a:lstStyle/>
          <a:p>
            <a:r>
              <a:rPr lang="ru-RU" dirty="0"/>
              <a:t>Доска для </a:t>
            </a:r>
            <a:r>
              <a:rPr lang="ru-RU" dirty="0" smtClean="0"/>
              <a:t>рисования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  <a:p>
            <a:r>
              <a:rPr lang="ru-RU" dirty="0" smtClean="0"/>
              <a:t>Демонстрация </a:t>
            </a:r>
            <a:r>
              <a:rPr lang="ru-RU" dirty="0"/>
              <a:t>рабочего </a:t>
            </a:r>
            <a:r>
              <a:rPr lang="ru-RU" dirty="0" smtClean="0"/>
              <a:t>стола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  <a:p>
            <a:r>
              <a:rPr lang="ru-RU" dirty="0" smtClean="0"/>
              <a:t>Практически </a:t>
            </a:r>
            <a:r>
              <a:rPr lang="ru-RU" dirty="0"/>
              <a:t>любые форматы файлов</a:t>
            </a:r>
          </a:p>
          <a:p>
            <a:pPr lvl="1"/>
            <a:r>
              <a:rPr lang="ru-RU" dirty="0"/>
              <a:t> </a:t>
            </a:r>
            <a:r>
              <a:rPr lang="ru-RU" sz="2000" dirty="0" smtClean="0"/>
              <a:t>Документы</a:t>
            </a:r>
            <a:r>
              <a:rPr lang="ru-RU" sz="2000" dirty="0"/>
              <a:t>: </a:t>
            </a:r>
            <a:r>
              <a:rPr lang="ru-RU" sz="2000" dirty="0" err="1"/>
              <a:t>Ppt</a:t>
            </a:r>
            <a:r>
              <a:rPr lang="ru-RU" sz="2000" dirty="0"/>
              <a:t>/</a:t>
            </a:r>
            <a:r>
              <a:rPr lang="ru-RU" sz="2000" dirty="0" err="1"/>
              <a:t>Pptx</a:t>
            </a:r>
            <a:r>
              <a:rPr lang="ru-RU" sz="2000" dirty="0"/>
              <a:t>, </a:t>
            </a:r>
            <a:r>
              <a:rPr lang="ru-RU" sz="2000" dirty="0" err="1"/>
              <a:t>Doc</a:t>
            </a:r>
            <a:r>
              <a:rPr lang="ru-RU" sz="2000" dirty="0"/>
              <a:t>/</a:t>
            </a:r>
            <a:r>
              <a:rPr lang="ru-RU" sz="2000" dirty="0" err="1"/>
              <a:t>Docx</a:t>
            </a:r>
            <a:r>
              <a:rPr lang="ru-RU" sz="2000" dirty="0"/>
              <a:t>, </a:t>
            </a:r>
            <a:r>
              <a:rPr lang="ru-RU" sz="2000" dirty="0" err="1"/>
              <a:t>Xls</a:t>
            </a:r>
            <a:r>
              <a:rPr lang="ru-RU" sz="2000" dirty="0"/>
              <a:t>/</a:t>
            </a:r>
            <a:r>
              <a:rPr lang="ru-RU" sz="2000" dirty="0" err="1"/>
              <a:t>Xlsx</a:t>
            </a:r>
            <a:r>
              <a:rPr lang="ru-RU" sz="2000" dirty="0"/>
              <a:t>, PDF, </a:t>
            </a:r>
            <a:r>
              <a:rPr lang="ru-RU" sz="2000" dirty="0" err="1"/>
              <a:t>Jpeg</a:t>
            </a:r>
            <a:r>
              <a:rPr lang="ru-RU" sz="2000" dirty="0"/>
              <a:t>, </a:t>
            </a:r>
            <a:r>
              <a:rPr lang="ru-RU" sz="2000" dirty="0" err="1"/>
              <a:t>Png</a:t>
            </a:r>
            <a:r>
              <a:rPr lang="ru-RU" sz="2000" dirty="0"/>
              <a:t>, </a:t>
            </a:r>
            <a:r>
              <a:rPr lang="ru-RU" sz="2000" dirty="0" err="1"/>
              <a:t>Gif</a:t>
            </a:r>
            <a:endParaRPr lang="ru-RU" sz="2000" dirty="0"/>
          </a:p>
          <a:p>
            <a:pPr lvl="1"/>
            <a:r>
              <a:rPr lang="ru-RU" sz="2000" dirty="0"/>
              <a:t> </a:t>
            </a:r>
            <a:r>
              <a:rPr lang="ru-RU" sz="2000" dirty="0" smtClean="0"/>
              <a:t>Мультимедиа</a:t>
            </a:r>
            <a:r>
              <a:rPr lang="ru-RU" sz="2000" dirty="0"/>
              <a:t>: </a:t>
            </a:r>
            <a:r>
              <a:rPr lang="ru-RU" sz="2000" dirty="0" err="1"/>
              <a:t>Flv</a:t>
            </a:r>
            <a:r>
              <a:rPr lang="ru-RU" sz="2000" dirty="0"/>
              <a:t>, mp4, mp3, </a:t>
            </a:r>
            <a:r>
              <a:rPr lang="ru-RU" sz="2000" dirty="0" err="1"/>
              <a:t>Avi</a:t>
            </a:r>
            <a:r>
              <a:rPr lang="ru-RU" sz="2000" dirty="0"/>
              <a:t>, </a:t>
            </a:r>
            <a:r>
              <a:rPr lang="ru-RU" sz="2000" dirty="0" err="1" smtClean="0"/>
              <a:t>Wmv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  <a:p>
            <a:r>
              <a:rPr lang="ru-RU" dirty="0" smtClean="0"/>
              <a:t>Опросы </a:t>
            </a:r>
            <a:r>
              <a:rPr lang="ru-RU" dirty="0"/>
              <a:t>и </a:t>
            </a:r>
            <a:r>
              <a:rPr lang="ru-RU" dirty="0" smtClean="0"/>
              <a:t>тестирования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780159" y="5416540"/>
            <a:ext cx="8388465" cy="818060"/>
            <a:chOff x="751691" y="5430880"/>
            <a:chExt cx="6716713" cy="709613"/>
          </a:xfrm>
        </p:grpSpPr>
        <p:pic>
          <p:nvPicPr>
            <p:cNvPr id="4" name="Picture 2" descr="E:\Webinar\Preza\NEW\3\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8941" y="5488030"/>
              <a:ext cx="68580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E:\Webinar\Preza\NEW\3\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5766" y="5430880"/>
              <a:ext cx="687388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E:\Webinar\Preza\NEW\3\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2204" y="5467393"/>
              <a:ext cx="1322387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E:\Webinar\Preza\NEW\3\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53966" y="5483268"/>
              <a:ext cx="1214438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E:\Webinar\Preza\NEW\3\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3441" y="5470568"/>
              <a:ext cx="685800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E:\Webinar\Preza\NEW\3\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64604" y="5488030"/>
              <a:ext cx="68580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E:\Webinar\Preza\NEW\3\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1691" y="5478505"/>
              <a:ext cx="685800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89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Отличаются ли чем-то слайды для вебинара?</a:t>
            </a:r>
            <a:r>
              <a:rPr lang="bg-BG" dirty="0"/>
              <a:t/>
            </a:r>
            <a:br>
              <a:rPr lang="bg-B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Будьте хорошим ведущим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Изображение 4" descr="Правила_хорошего_тона_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79" y="1560603"/>
            <a:ext cx="8781869" cy="2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Совет №1: сделайте чек-</a:t>
            </a:r>
            <a:r>
              <a:rPr lang="ru-RU" dirty="0" smtClean="0"/>
              <a:t>лист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MPeregudov\Desktop\Безымянный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4" b="22109"/>
          <a:stretch>
            <a:fillRect/>
          </a:stretch>
        </p:blipFill>
        <p:spPr bwMode="auto">
          <a:xfrm>
            <a:off x="570160" y="1449931"/>
            <a:ext cx="8676547" cy="477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0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68"/>
            <a:ext cx="9062611" cy="880134"/>
          </a:xfrm>
        </p:spPr>
        <p:txBody>
          <a:bodyPr>
            <a:normAutofit/>
          </a:bodyPr>
          <a:lstStyle/>
          <a:p>
            <a:r>
              <a:rPr lang="ru-RU" dirty="0"/>
              <a:t>Совет №2: будьте готовы ко </a:t>
            </a:r>
            <a:r>
              <a:rPr lang="ru-RU" dirty="0" smtClean="0"/>
              <a:t>всему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MPeregudov\Desktop\527747_353394484699768_8433799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52" y="2731873"/>
            <a:ext cx="8931442" cy="3813039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8579253" y="4321489"/>
            <a:ext cx="1306627" cy="0"/>
          </a:xfrm>
          <a:prstGeom prst="straightConnector1">
            <a:avLst/>
          </a:prstGeom>
          <a:ln w="123825" cap="rnd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451728" y="1560601"/>
            <a:ext cx="2964329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Кто это???!!!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099902" y="1316397"/>
            <a:ext cx="3744416" cy="1259213"/>
          </a:xfrm>
          <a:prstGeom prst="cloudCallout">
            <a:avLst>
              <a:gd name="adj1" fmla="val -42901"/>
              <a:gd name="adj2" fmla="val 111350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196735" y="2765778"/>
            <a:ext cx="5630039" cy="13264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После </a:t>
            </a:r>
            <a:r>
              <a:rPr lang="ru-RU" dirty="0" err="1"/>
              <a:t>вебинара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68"/>
            <a:ext cx="9062611" cy="683308"/>
          </a:xfrm>
        </p:spPr>
        <p:txBody>
          <a:bodyPr/>
          <a:lstStyle/>
          <a:p>
            <a:r>
              <a:rPr lang="bg-BG" dirty="0"/>
              <a:t>Не теряйте контакт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543251"/>
            <a:ext cx="9062609" cy="2139750"/>
          </a:xfrm>
        </p:spPr>
        <p:txBody>
          <a:bodyPr/>
          <a:lstStyle/>
          <a:p>
            <a:r>
              <a:rPr lang="ru-RU" sz="2400" dirty="0" smtClean="0"/>
              <a:t>Отправьте </a:t>
            </a:r>
            <a:r>
              <a:rPr lang="ru-RU" sz="2400" dirty="0" err="1"/>
              <a:t>Email</a:t>
            </a:r>
            <a:r>
              <a:rPr lang="ru-RU" sz="2400" dirty="0"/>
              <a:t> тем, кто посетил </a:t>
            </a:r>
            <a:r>
              <a:rPr lang="ru-RU" sz="2400" dirty="0" err="1"/>
              <a:t>вебинар</a:t>
            </a:r>
            <a:endParaRPr lang="ru-RU" sz="2400" dirty="0"/>
          </a:p>
          <a:p>
            <a:r>
              <a:rPr lang="ru-RU" sz="2400" dirty="0" err="1" smtClean="0"/>
              <a:t>Отпавьте</a:t>
            </a:r>
            <a:r>
              <a:rPr lang="ru-RU" sz="2400" dirty="0" smtClean="0"/>
              <a:t> </a:t>
            </a:r>
            <a:r>
              <a:rPr lang="ru-RU" sz="2400" dirty="0" err="1"/>
              <a:t>Email</a:t>
            </a:r>
            <a:r>
              <a:rPr lang="ru-RU" sz="2400" dirty="0"/>
              <a:t> тем, кто НЕ посетил </a:t>
            </a:r>
            <a:r>
              <a:rPr lang="ru-RU" sz="2400" dirty="0" err="1"/>
              <a:t>вебинар</a:t>
            </a:r>
            <a:endParaRPr lang="ru-RU" sz="2400" dirty="0"/>
          </a:p>
          <a:p>
            <a:r>
              <a:rPr lang="ru-RU" sz="2400" dirty="0" smtClean="0"/>
              <a:t>Выложите </a:t>
            </a:r>
            <a:r>
              <a:rPr lang="ru-RU" sz="2400" dirty="0"/>
              <a:t>запись на сайте, на </a:t>
            </a:r>
            <a:r>
              <a:rPr lang="ru-RU" sz="2400" dirty="0" err="1"/>
              <a:t>кор</a:t>
            </a:r>
            <a:r>
              <a:rPr lang="ru-RU" sz="2400" dirty="0"/>
              <a:t>. портале или в соц. </a:t>
            </a:r>
            <a:r>
              <a:rPr lang="ru-RU" sz="2400" dirty="0" smtClean="0"/>
              <a:t>сетях</a:t>
            </a:r>
            <a:endParaRPr lang="ru-RU" sz="2400" dirty="0"/>
          </a:p>
          <a:p>
            <a:r>
              <a:rPr lang="ru-RU" sz="2400" dirty="0" smtClean="0"/>
              <a:t>Вышлите </a:t>
            </a:r>
            <a:r>
              <a:rPr lang="ru-RU" sz="2400" dirty="0"/>
              <a:t>расписание следующих занятий</a:t>
            </a:r>
          </a:p>
          <a:p>
            <a:r>
              <a:rPr lang="ru-RU" sz="2400" dirty="0" smtClean="0"/>
              <a:t>Дайте </a:t>
            </a:r>
            <a:r>
              <a:rPr lang="ru-RU" sz="2400" dirty="0"/>
              <a:t>«домашнее задание»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Как уложиться в регламент?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0163" y="463368"/>
            <a:ext cx="9062611" cy="683308"/>
          </a:xfrm>
        </p:spPr>
        <p:txBody>
          <a:bodyPr/>
          <a:lstStyle/>
          <a:p>
            <a:r>
              <a:rPr lang="bg-BG" dirty="0"/>
              <a:t>Не теряйте контакт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0166" y="1543251"/>
            <a:ext cx="9062609" cy="2139750"/>
          </a:xfrm>
        </p:spPr>
        <p:txBody>
          <a:bodyPr/>
          <a:lstStyle/>
          <a:p>
            <a:r>
              <a:rPr lang="ru-RU" sz="2400" dirty="0" smtClean="0"/>
              <a:t>Отправьте </a:t>
            </a:r>
            <a:r>
              <a:rPr lang="ru-RU" sz="2400" dirty="0" err="1"/>
              <a:t>Email</a:t>
            </a:r>
            <a:r>
              <a:rPr lang="ru-RU" sz="2400" dirty="0"/>
              <a:t> тем, кто посетил </a:t>
            </a:r>
            <a:r>
              <a:rPr lang="ru-RU" sz="2400" dirty="0" err="1"/>
              <a:t>вебинар</a:t>
            </a:r>
            <a:endParaRPr lang="ru-RU" sz="2400" dirty="0"/>
          </a:p>
          <a:p>
            <a:r>
              <a:rPr lang="ru-RU" sz="2400" dirty="0" err="1" smtClean="0"/>
              <a:t>Отпавьте</a:t>
            </a:r>
            <a:r>
              <a:rPr lang="ru-RU" sz="2400" dirty="0" smtClean="0"/>
              <a:t> </a:t>
            </a:r>
            <a:r>
              <a:rPr lang="ru-RU" sz="2400" dirty="0" err="1"/>
              <a:t>Email</a:t>
            </a:r>
            <a:r>
              <a:rPr lang="ru-RU" sz="2400" dirty="0"/>
              <a:t> тем, кто НЕ посетил </a:t>
            </a:r>
            <a:r>
              <a:rPr lang="ru-RU" sz="2400" dirty="0" err="1"/>
              <a:t>вебинар</a:t>
            </a:r>
            <a:endParaRPr lang="ru-RU" sz="2400" dirty="0"/>
          </a:p>
          <a:p>
            <a:r>
              <a:rPr lang="ru-RU" sz="2400" dirty="0" smtClean="0"/>
              <a:t>Выложите </a:t>
            </a:r>
            <a:r>
              <a:rPr lang="ru-RU" sz="2400" dirty="0"/>
              <a:t>запись на сайте, на </a:t>
            </a:r>
            <a:r>
              <a:rPr lang="ru-RU" sz="2400" dirty="0" err="1"/>
              <a:t>кор</a:t>
            </a:r>
            <a:r>
              <a:rPr lang="ru-RU" sz="2400" dirty="0"/>
              <a:t>. портале или в соц. </a:t>
            </a:r>
            <a:r>
              <a:rPr lang="ru-RU" sz="2400" dirty="0" smtClean="0"/>
              <a:t>сетях</a:t>
            </a:r>
            <a:endParaRPr lang="ru-RU" sz="2400" dirty="0"/>
          </a:p>
          <a:p>
            <a:r>
              <a:rPr lang="ru-RU" sz="2400" dirty="0" smtClean="0"/>
              <a:t>Вышлите </a:t>
            </a:r>
            <a:r>
              <a:rPr lang="ru-RU" sz="2400" dirty="0"/>
              <a:t>расписание следующих занятий</a:t>
            </a:r>
          </a:p>
          <a:p>
            <a:r>
              <a:rPr lang="ru-RU" sz="2400" dirty="0" smtClean="0"/>
              <a:t>Дайте </a:t>
            </a:r>
            <a:r>
              <a:rPr lang="ru-RU" sz="2400" dirty="0"/>
              <a:t>«домашнее задание»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5255" y="4921887"/>
            <a:ext cx="9172865" cy="1594591"/>
          </a:xfrm>
          <a:prstGeom prst="roundRect">
            <a:avLst>
              <a:gd name="adj" fmla="val 4326"/>
            </a:avLst>
          </a:prstGeom>
          <a:solidFill>
            <a:schemeClr val="bg1"/>
          </a:solidFill>
          <a:ln w="9525" cmpd="sng">
            <a:solidFill>
              <a:srgbClr val="8CC6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07146" y="5080204"/>
            <a:ext cx="8991855" cy="1235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ts val="72"/>
              </a:spcBef>
              <a:spcAft>
                <a:spcPts val="600"/>
              </a:spcAft>
              <a:buClr>
                <a:srgbClr val="82B400"/>
              </a:buClr>
              <a:buSzPct val="88000"/>
              <a:buFont typeface="Lucida Grande CY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11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 CY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❯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8CC63F"/>
                </a:solidFill>
              </a:rPr>
              <a:t>Факт:   </a:t>
            </a:r>
            <a:r>
              <a:rPr lang="ru-RU" sz="2200" b="1" dirty="0">
                <a:solidFill>
                  <a:srgbClr val="FF9900"/>
                </a:solidFill>
              </a:rPr>
              <a:t>71% </a:t>
            </a:r>
            <a:r>
              <a:rPr lang="ru-RU" sz="2200" dirty="0"/>
              <a:t>организаторов </a:t>
            </a:r>
            <a:r>
              <a:rPr lang="ru-RU" sz="2200" dirty="0" err="1"/>
              <a:t>вебинаров</a:t>
            </a:r>
            <a:r>
              <a:rPr lang="ru-RU" sz="2200" dirty="0"/>
              <a:t> рассылают дополнительную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         </a:t>
            </a:r>
            <a:r>
              <a:rPr lang="ru-RU" sz="2200" dirty="0" smtClean="0"/>
              <a:t>информацию </a:t>
            </a:r>
            <a:r>
              <a:rPr lang="ru-RU" sz="2200" dirty="0"/>
              <a:t>после </a:t>
            </a:r>
            <a:r>
              <a:rPr lang="ru-RU" sz="2200" dirty="0" err="1"/>
              <a:t>вебинаров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8CC63F"/>
                </a:solidFill>
              </a:rPr>
              <a:t>Совет</a:t>
            </a:r>
            <a:r>
              <a:rPr lang="ru-RU" sz="2200" b="1" dirty="0">
                <a:solidFill>
                  <a:srgbClr val="8CC63F"/>
                </a:solidFill>
              </a:rPr>
              <a:t>: </a:t>
            </a:r>
            <a:r>
              <a:rPr lang="ru-RU" sz="2200" b="1" dirty="0" smtClean="0">
                <a:solidFill>
                  <a:srgbClr val="8CC63F"/>
                </a:solidFill>
              </a:rPr>
              <a:t> </a:t>
            </a:r>
            <a:r>
              <a:rPr lang="ru-RU" sz="2200" dirty="0" smtClean="0"/>
              <a:t>Правильно </a:t>
            </a:r>
            <a:r>
              <a:rPr lang="ru-RU" sz="2200" dirty="0"/>
              <a:t>используйте </a:t>
            </a:r>
            <a:r>
              <a:rPr lang="ru-RU" sz="2200" dirty="0" smtClean="0"/>
              <a:t>камеру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10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Используйте другие инструменты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LMS</a:t>
            </a:r>
          </a:p>
          <a:p>
            <a:r>
              <a:rPr lang="en-US" dirty="0" smtClean="0"/>
              <a:t>Email</a:t>
            </a:r>
          </a:p>
          <a:p>
            <a:r>
              <a:rPr lang="ru-RU" dirty="0"/>
              <a:t>Опросы </a:t>
            </a:r>
            <a:r>
              <a:rPr lang="ru-RU" dirty="0" err="1"/>
              <a:t>Google</a:t>
            </a:r>
            <a:r>
              <a:rPr lang="ru-RU" dirty="0"/>
              <a:t> (или собственные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Вконтакте</a:t>
            </a:r>
            <a:endParaRPr lang="ru-RU" dirty="0"/>
          </a:p>
          <a:p>
            <a:r>
              <a:rPr lang="ru-RU" dirty="0" err="1"/>
              <a:t>Facebook</a:t>
            </a:r>
            <a:endParaRPr lang="ru-RU" dirty="0"/>
          </a:p>
          <a:p>
            <a:r>
              <a:rPr lang="ru-RU" dirty="0" err="1" smtClean="0"/>
              <a:t>Twitter</a:t>
            </a:r>
            <a:endParaRPr lang="en-US" dirty="0" smtClean="0"/>
          </a:p>
          <a:p>
            <a:r>
              <a:rPr lang="en-US" dirty="0" err="1" smtClean="0"/>
              <a:t>Youtube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46388" y="1353543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Перед </a:t>
            </a:r>
            <a:r>
              <a:rPr lang="ru-RU" sz="3200" dirty="0" err="1" smtClean="0">
                <a:solidFill>
                  <a:srgbClr val="FFFFFF"/>
                </a:solidFill>
                <a:latin typeface="+mj-lt"/>
              </a:rPr>
              <a:t>вебинаром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560057" y="2206518"/>
            <a:ext cx="607627" cy="556992"/>
          </a:xfrm>
          <a:prstGeom prst="rightArrow">
            <a:avLst/>
          </a:prstGeom>
          <a:solidFill>
            <a:srgbClr val="8CC63F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74184" y="2945587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FF"/>
                </a:solidFill>
                <a:latin typeface="+mj-lt"/>
              </a:rPr>
              <a:t>Во время вебинара</a:t>
            </a:r>
            <a:endParaRPr lang="ru-RU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74184" y="4619730"/>
            <a:ext cx="4602511" cy="6429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После вебинара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560057" y="3900960"/>
            <a:ext cx="607627" cy="556992"/>
          </a:xfrm>
          <a:prstGeom prst="rightArrow">
            <a:avLst/>
          </a:prstGeom>
          <a:solidFill>
            <a:srgbClr val="8CC63F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632351" y="458673"/>
            <a:ext cx="8692624" cy="5282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0" dirty="0">
                <a:solidFill>
                  <a:schemeClr val="bg1"/>
                </a:solidFill>
                <a:cs typeface="Georgia"/>
              </a:rPr>
              <a:t>1</a:t>
            </a:r>
            <a:endParaRPr lang="ru-RU" sz="30000" dirty="0">
              <a:solidFill>
                <a:schemeClr val="bg1"/>
              </a:solidFill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988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566480" y="1462627"/>
            <a:ext cx="6855294" cy="229167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8000" dirty="0" smtClean="0"/>
              <a:t>Сейчас вас </a:t>
            </a:r>
            <a:r>
              <a:rPr lang="ru-RU" sz="8000" dirty="0" smtClean="0"/>
              <a:t>ждет: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248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Метод_Иконка_502х3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46" y="362913"/>
            <a:ext cx="8571237" cy="61309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1952" y="2204274"/>
            <a:ext cx="1655339" cy="392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анда-табличка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866" y="-1252596"/>
            <a:ext cx="7141786" cy="8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_new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37" y="643422"/>
            <a:ext cx="6770036" cy="3062064"/>
          </a:xfrm>
          <a:prstGeom prst="rect">
            <a:avLst/>
          </a:prstGeo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410859" y="4112937"/>
            <a:ext cx="9062611" cy="109723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РАСПИСАНИЕ НА НОЯБРЬ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355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Правила_хорошего_тона_1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34" y="907694"/>
            <a:ext cx="8866910" cy="25078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907694"/>
          </a:xfrm>
          <a:prstGeom prst="rect">
            <a:avLst/>
          </a:prstGeom>
          <a:solidFill>
            <a:srgbClr val="B0B0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0B0B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634" y="282260"/>
            <a:ext cx="8866909" cy="811493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Ценные советы от </a:t>
            </a:r>
            <a:r>
              <a:rPr lang="ru-RU" sz="2800" b="1" dirty="0" err="1">
                <a:solidFill>
                  <a:srgbClr val="000000"/>
                </a:solidFill>
              </a:rPr>
              <a:t>Webinar.ru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и </a:t>
            </a:r>
            <a:r>
              <a:rPr lang="ru-RU" sz="2800" b="1" dirty="0">
                <a:solidFill>
                  <a:srgbClr val="000000"/>
                </a:solidFill>
              </a:rPr>
              <a:t>Игоря Манна</a:t>
            </a:r>
            <a:r>
              <a:rPr lang="ru-RU" sz="2800" b="1" dirty="0" smtClean="0">
                <a:solidFill>
                  <a:srgbClr val="000000"/>
                </a:solidFill>
              </a:rPr>
              <a:t>: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487E-6 2.27916E-6 L -4.40487E-6 -2.94204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924767" y="2175821"/>
            <a:ext cx="8167683" cy="200625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err="1" smtClean="0"/>
              <a:t>Webinar.ru</a:t>
            </a:r>
            <a:r>
              <a:rPr lang="en-US" sz="6000" dirty="0" smtClean="0"/>
              <a:t>/academy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762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Какие слайды лучше работают?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Когда отвечать на вопросы? Сразу или потом?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722711" y="2731756"/>
            <a:ext cx="8464053" cy="2296691"/>
          </a:xfrm>
        </p:spPr>
        <p:txBody>
          <a:bodyPr/>
          <a:lstStyle/>
          <a:p>
            <a:pPr algn="ctr"/>
            <a:r>
              <a:rPr lang="ru-RU" dirty="0" smtClean="0"/>
              <a:t>В какое время лучше проводить </a:t>
            </a:r>
            <a:r>
              <a:rPr lang="ru-RU" dirty="0" err="1" smtClean="0"/>
              <a:t>вебинар</a:t>
            </a:r>
            <a:r>
              <a:rPr lang="ru-RU" dirty="0" smtClean="0"/>
              <a:t>? А в какой день?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790</Words>
  <Application>Microsoft Office PowerPoint</Application>
  <PresentationFormat>Лист A4 (210x297 мм)</PresentationFormat>
  <Paragraphs>175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4" baseType="lpstr">
      <vt:lpstr>Arial</vt:lpstr>
      <vt:lpstr>Calibri</vt:lpstr>
      <vt:lpstr>Georgia</vt:lpstr>
      <vt:lpstr>Lucida Grande CY</vt:lpstr>
      <vt:lpstr>Тема Office</vt:lpstr>
      <vt:lpstr>Вебинар на 100%</vt:lpstr>
      <vt:lpstr>Презентация PowerPoint</vt:lpstr>
      <vt:lpstr>Презентация PowerPoint</vt:lpstr>
      <vt:lpstr>Меня слышно? А видно?</vt:lpstr>
      <vt:lpstr>Что делать, если не знаешь ответ на вопрос?</vt:lpstr>
      <vt:lpstr>Как уложиться в регламент?</vt:lpstr>
      <vt:lpstr>Какие слайды лучше работают?</vt:lpstr>
      <vt:lpstr>Когда отвечать на вопросы? Сразу или потом?</vt:lpstr>
      <vt:lpstr>В какое время лучше проводить вебинар? А в какой день?</vt:lpstr>
      <vt:lpstr>Что делать, если пропал интернет?</vt:lpstr>
      <vt:lpstr>Презентация PowerPoint</vt:lpstr>
      <vt:lpstr>Презентация PowerPoint</vt:lpstr>
      <vt:lpstr>Презентация PowerPoint</vt:lpstr>
      <vt:lpstr>Что я делал не так</vt:lpstr>
      <vt:lpstr>Презентация PowerPoint</vt:lpstr>
      <vt:lpstr>Вебинар на 100%</vt:lpstr>
      <vt:lpstr>3 шага к идеальному вебинару: </vt:lpstr>
      <vt:lpstr>Что такое эффективный вебинар?  </vt:lpstr>
      <vt:lpstr>Что такое эффективный вебинар?  </vt:lpstr>
      <vt:lpstr>Презентация PowerPoint</vt:lpstr>
      <vt:lpstr>1. Перед вебинаром</vt:lpstr>
      <vt:lpstr>Оборудование</vt:lpstr>
      <vt:lpstr>Презентация PowerPoint</vt:lpstr>
      <vt:lpstr>Помещение</vt:lpstr>
      <vt:lpstr>Презентация PowerPoint</vt:lpstr>
      <vt:lpstr>Помещение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Помещение</vt:lpstr>
      <vt:lpstr>Презентация PowerPoint</vt:lpstr>
      <vt:lpstr>Обязательно ли использовать видео?</vt:lpstr>
      <vt:lpstr>ДА! - Вебинары с видео на 25% популярнее</vt:lpstr>
      <vt:lpstr>Дата и время</vt:lpstr>
      <vt:lpstr>Дата и время</vt:lpstr>
      <vt:lpstr>Презентация PowerPoint</vt:lpstr>
      <vt:lpstr>Анонс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Сценарий вебинара</vt:lpstr>
      <vt:lpstr>Пригласите участников и обеспечьте явку</vt:lpstr>
      <vt:lpstr>2. Во время вебинара</vt:lpstr>
      <vt:lpstr>Выберите длительность</vt:lpstr>
      <vt:lpstr>С чего начать?</vt:lpstr>
      <vt:lpstr>Презентация PowerPoint</vt:lpstr>
      <vt:lpstr>С чего начать?</vt:lpstr>
      <vt:lpstr>Вовлекайте аудиторию</vt:lpstr>
      <vt:lpstr>Вовлекайте аудиторию</vt:lpstr>
      <vt:lpstr>Демонстрация контента </vt:lpstr>
      <vt:lpstr>Отличаются ли чем-то слайды для вебинара? </vt:lpstr>
      <vt:lpstr>Будьте хорошим ведущим </vt:lpstr>
      <vt:lpstr>Совет №1: сделайте чек-лист </vt:lpstr>
      <vt:lpstr>Совет №2: будьте готовы ко всему </vt:lpstr>
      <vt:lpstr>3. После вебинара</vt:lpstr>
      <vt:lpstr>Не теряйте контакт</vt:lpstr>
      <vt:lpstr>Не теряйте контакт</vt:lpstr>
      <vt:lpstr>Используйте другие инструменты</vt:lpstr>
      <vt:lpstr>Презентация PowerPoint</vt:lpstr>
      <vt:lpstr>Презентация PowerPoint</vt:lpstr>
      <vt:lpstr>Сейчас вас ждет:</vt:lpstr>
      <vt:lpstr>Презентация PowerPoint</vt:lpstr>
      <vt:lpstr>Презентация PowerPoint</vt:lpstr>
      <vt:lpstr>РАСПИСАНИЕ НА НОЯБРЬ</vt:lpstr>
      <vt:lpstr>Презентация PowerPoint</vt:lpstr>
      <vt:lpstr>Webinar.ru/academy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Учетная запись Майкрософт</cp:lastModifiedBy>
  <cp:revision>365</cp:revision>
  <dcterms:created xsi:type="dcterms:W3CDTF">2013-03-12T07:47:28Z</dcterms:created>
  <dcterms:modified xsi:type="dcterms:W3CDTF">2013-11-01T10:11:14Z</dcterms:modified>
</cp:coreProperties>
</file>